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9" r:id="rId3"/>
    <p:sldId id="267" r:id="rId4"/>
    <p:sldId id="269" r:id="rId5"/>
    <p:sldId id="276" r:id="rId6"/>
    <p:sldId id="287" r:id="rId7"/>
    <p:sldId id="288" r:id="rId8"/>
    <p:sldId id="279" r:id="rId9"/>
    <p:sldId id="284" r:id="rId10"/>
    <p:sldId id="285" r:id="rId11"/>
    <p:sldId id="271" r:id="rId12"/>
    <p:sldId id="278" r:id="rId13"/>
    <p:sldId id="277" r:id="rId14"/>
    <p:sldId id="286" r:id="rId15"/>
    <p:sldId id="283" r:id="rId16"/>
    <p:sldId id="290" r:id="rId17"/>
    <p:sldId id="280" r:id="rId18"/>
  </p:sldIdLst>
  <p:sldSz cx="9144000" cy="6858000" type="screen4x3"/>
  <p:notesSz cx="6743700" cy="9880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  <a:srgbClr val="FBE9E9"/>
    <a:srgbClr val="F9DFE0"/>
    <a:srgbClr val="FDFDFD"/>
    <a:srgbClr val="FFF0A3"/>
    <a:srgbClr val="D6E4EE"/>
    <a:srgbClr val="CCEECC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97" autoAdjust="0"/>
    <p:restoredTop sz="99657" autoAdjust="0"/>
  </p:normalViewPr>
  <p:slideViewPr>
    <p:cSldViewPr snapToGrid="0">
      <p:cViewPr>
        <p:scale>
          <a:sx n="75" d="100"/>
          <a:sy n="75" d="100"/>
        </p:scale>
        <p:origin x="-138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525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525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2F61205-8B08-4BCC-96C2-32A723D68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84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525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92650"/>
            <a:ext cx="5394325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525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8941427-90C0-4697-8CB2-B153E7F638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888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fld id="{488CA84E-D1E3-443A-B036-137224FE03F5}" type="slidenum">
              <a:rPr lang="en-GB" sz="1200" b="0" smtClean="0">
                <a:solidFill>
                  <a:schemeClr val="tx1"/>
                </a:solidFill>
              </a:rPr>
              <a:pPr eaLnBrk="1" hangingPunct="1">
                <a:defRPr/>
              </a:pPr>
              <a:t>15</a:t>
            </a:fld>
            <a:endParaRPr lang="en-GB" sz="1200" b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comb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3898900" y="6589713"/>
            <a:ext cx="42703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fld id="{A977C444-04AC-4243-81B2-934CED9F33DB}" type="slidenum">
              <a:rPr lang="en-GB" sz="900">
                <a:solidFill>
                  <a:schemeClr val="bg1"/>
                </a:solidFill>
              </a:rPr>
              <a:pPr algn="r"/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invGray">
          <a:xfrm>
            <a:off x="136525" y="6429375"/>
            <a:ext cx="2286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l" eaLnBrk="1" hangingPunct="1">
              <a:defRPr/>
            </a:pPr>
            <a:r>
              <a:rPr lang="en-GB" sz="1100" smtClean="0">
                <a:solidFill>
                  <a:schemeClr val="bg1"/>
                </a:solidFill>
                <a:cs typeface="Arial" charset="0"/>
              </a:rPr>
              <a:t>ARM University Program</a:t>
            </a:r>
          </a:p>
          <a:p>
            <a:pPr algn="l" eaLnBrk="1" hangingPunct="1">
              <a:defRPr/>
            </a:pPr>
            <a:r>
              <a:rPr lang="en-GB" sz="1100" smtClean="0">
                <a:solidFill>
                  <a:schemeClr val="bg1"/>
                </a:solidFill>
                <a:cs typeface="Arial" charset="0"/>
              </a:rPr>
              <a:t>Copyright © ARM Ltd 2013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27100" y="2058988"/>
            <a:ext cx="7337425" cy="1411287"/>
          </a:xfrm>
        </p:spPr>
        <p:txBody>
          <a:bodyPr wrap="square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6025" y="3673475"/>
            <a:ext cx="671195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308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9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938"/>
            <a:ext cx="2193925" cy="6372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488" y="7938"/>
            <a:ext cx="6430962" cy="6372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41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794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5681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8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427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53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01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11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365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801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 descr="combinedfoot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7938"/>
            <a:ext cx="87772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7488" y="906463"/>
            <a:ext cx="877570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cs typeface="Arial" charset="0"/>
            </a:endParaRPr>
          </a:p>
        </p:txBody>
      </p:sp>
      <p:sp>
        <p:nvSpPr>
          <p:cNvPr id="1030" name="Rectangle 28"/>
          <p:cNvSpPr>
            <a:spLocks noChangeArrowheads="1"/>
          </p:cNvSpPr>
          <p:nvPr/>
        </p:nvSpPr>
        <p:spPr bwMode="auto">
          <a:xfrm>
            <a:off x="3898900" y="6588125"/>
            <a:ext cx="42703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fld id="{B65BF937-9733-444B-A16C-931BAFCBD2D4}" type="slidenum">
              <a:rPr lang="en-GB" sz="900">
                <a:solidFill>
                  <a:schemeClr val="bg1"/>
                </a:solidFill>
              </a:rPr>
              <a:pPr algn="r"/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invGray">
          <a:xfrm>
            <a:off x="133350" y="6429375"/>
            <a:ext cx="2286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l" eaLnBrk="1" hangingPunct="1">
              <a:defRPr/>
            </a:pPr>
            <a:r>
              <a:rPr lang="en-GB" sz="1100" smtClean="0">
                <a:solidFill>
                  <a:schemeClr val="bg1"/>
                </a:solidFill>
                <a:cs typeface="Arial" charset="0"/>
              </a:rPr>
              <a:t>ARM University Program</a:t>
            </a:r>
          </a:p>
          <a:p>
            <a:pPr algn="l" eaLnBrk="1" hangingPunct="1">
              <a:defRPr/>
            </a:pPr>
            <a:r>
              <a:rPr lang="en-GB" sz="1100" smtClean="0">
                <a:solidFill>
                  <a:schemeClr val="bg1"/>
                </a:solidFill>
                <a:cs typeface="Arial" charset="0"/>
              </a:rPr>
              <a:t>Copyright © ARM Ltd 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265113" indent="-2651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22313" indent="-2778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165225" indent="-250825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dirty="0" smtClean="0"/>
              <a:t>Introduction to ARM-based System-on-Chip Design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SoC Example: Apple SoC Families</a:t>
            </a:r>
          </a:p>
        </p:txBody>
      </p:sp>
      <p:sp>
        <p:nvSpPr>
          <p:cNvPr id="12291" name="TextBox 21"/>
          <p:cNvSpPr txBox="1">
            <a:spLocks noChangeArrowheads="1"/>
          </p:cNvSpPr>
          <p:nvPr/>
        </p:nvSpPr>
        <p:spPr bwMode="auto">
          <a:xfrm>
            <a:off x="3846595" y="6167438"/>
            <a:ext cx="51677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GB" sz="1000" b="0" dirty="0" err="1"/>
              <a:t>Source:http</a:t>
            </a:r>
            <a:r>
              <a:rPr lang="en-GB" sz="1000" b="0" dirty="0"/>
              <a:t>://en.wikipedia.org/wiki/Apple_(</a:t>
            </a:r>
            <a:r>
              <a:rPr lang="en-GB" sz="1000" b="0" dirty="0" err="1"/>
              <a:t>system_on_chip</a:t>
            </a:r>
            <a:r>
              <a:rPr lang="en-GB" sz="1000" b="0" dirty="0" smtClean="0"/>
              <a:t>), as of 10/2013</a:t>
            </a:r>
            <a:endParaRPr lang="en-GB" sz="1000" b="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7731354"/>
              </p:ext>
            </p:extLst>
          </p:nvPr>
        </p:nvGraphicFramePr>
        <p:xfrm>
          <a:off x="427038" y="935673"/>
          <a:ext cx="8393112" cy="3915727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93712"/>
                <a:gridCol w="946150"/>
                <a:gridCol w="1320800"/>
                <a:gridCol w="958850"/>
                <a:gridCol w="1066800"/>
                <a:gridCol w="1092200"/>
                <a:gridCol w="850900"/>
                <a:gridCol w="1663700"/>
              </a:tblGrid>
              <a:tr h="299942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smtClean="0"/>
                        <a:t>SoC</a:t>
                      </a:r>
                      <a:endParaRPr lang="en-GB" sz="1200" b="1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smtClean="0"/>
                        <a:t>Model</a:t>
                      </a:r>
                      <a:r>
                        <a:rPr lang="en-GB" sz="1200" b="1" baseline="0" dirty="0" smtClean="0"/>
                        <a:t> No.</a:t>
                      </a:r>
                      <a:endParaRPr lang="en-GB" sz="1200" b="1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smtClean="0"/>
                        <a:t>CPU</a:t>
                      </a:r>
                      <a:endParaRPr lang="en-GB" sz="1200" b="1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smtClean="0"/>
                        <a:t>CPU ISA</a:t>
                      </a:r>
                      <a:endParaRPr lang="en-GB" sz="1200" b="1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smtClean="0"/>
                        <a:t>Technology</a:t>
                      </a:r>
                      <a:endParaRPr lang="en-GB" sz="1200" b="1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Die size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smtClean="0"/>
                        <a:t>Date</a:t>
                      </a:r>
                      <a:endParaRPr lang="en-GB" sz="1200" b="1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 smtClean="0"/>
                        <a:t>Devices</a:t>
                      </a:r>
                      <a:endParaRPr lang="en-GB" sz="1200" b="1" dirty="0"/>
                    </a:p>
                  </a:txBody>
                  <a:tcPr marT="45727" marB="45727"/>
                </a:tc>
              </a:tr>
              <a:tr h="441573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N/A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APL0098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ARM11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ARMv6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90 nm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N/A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6/2007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iPhone</a:t>
                      </a:r>
                    </a:p>
                    <a:p>
                      <a:pPr algn="l"/>
                      <a:r>
                        <a:rPr lang="en-GB" sz="1200" b="0" dirty="0" smtClean="0"/>
                        <a:t>iPod Touch (1st gen.)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  <a:tr h="451899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A4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APL0398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</a:t>
                      </a:r>
                      <a:r>
                        <a:rPr lang="en-GB" sz="1200" b="0" baseline="0" dirty="0" smtClean="0"/>
                        <a:t> Cortex-A8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ARMv7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45 nm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53.29 mm</a:t>
                      </a:r>
                      <a:r>
                        <a:rPr lang="en-GB" sz="1200" b="0" baseline="30000" dirty="0" smtClean="0"/>
                        <a:t>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3/2010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err="1" smtClean="0"/>
                        <a:t>iPad</a:t>
                      </a:r>
                      <a:r>
                        <a:rPr lang="en-GB" sz="1200" b="0" dirty="0" smtClean="0"/>
                        <a:t>, iPhone 4, </a:t>
                      </a:r>
                    </a:p>
                    <a:p>
                      <a:pPr algn="l"/>
                      <a:r>
                        <a:rPr lang="en-GB" sz="1200" b="0" dirty="0" smtClean="0"/>
                        <a:t>Apple TV (2nd gen.)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  <a:tr h="347445">
                <a:tc rowSpan="3"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A5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APL0498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 Cortex-A9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ARMv7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45 nm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122.6 mm</a:t>
                      </a:r>
                      <a:r>
                        <a:rPr lang="en-GB" sz="1200" b="0" baseline="30000" dirty="0" smtClean="0"/>
                        <a:t>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3/2011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err="1" smtClean="0"/>
                        <a:t>iPad</a:t>
                      </a:r>
                      <a:r>
                        <a:rPr lang="en-GB" sz="1200" b="0" dirty="0" smtClean="0"/>
                        <a:t> 2, iPhone 4S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  <a:tr h="331170">
                <a:tc vMerge="1">
                  <a:txBody>
                    <a:bodyPr/>
                    <a:lstStyle/>
                    <a:p>
                      <a:pPr algn="l"/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APL2498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ARM Cortex-A9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ARMv7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32 nm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71.1 mm</a:t>
                      </a:r>
                      <a:r>
                        <a:rPr lang="en-GB" sz="1200" b="0" baseline="30000" dirty="0" smtClean="0"/>
                        <a:t>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3/2012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Apple TV (3rd gen.)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  <a:tr h="299942">
                <a:tc vMerge="1">
                  <a:txBody>
                    <a:bodyPr/>
                    <a:lstStyle/>
                    <a:p>
                      <a:pPr algn="l"/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APL7498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ARM Cortex-A9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ARMv7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32 nm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37.8 mm</a:t>
                      </a:r>
                      <a:r>
                        <a:rPr lang="en-GB" sz="1200" b="0" baseline="30000" dirty="0" smtClean="0"/>
                        <a:t>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3/2013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err="1" smtClean="0"/>
                        <a:t>AppleTV</a:t>
                      </a:r>
                      <a:r>
                        <a:rPr lang="en-GB" sz="1200" b="0" dirty="0" smtClean="0"/>
                        <a:t> 3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  <a:tr h="299942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A5X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APL5498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ARM Cortex-A9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ARMv7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45 nm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162.94 mm</a:t>
                      </a:r>
                      <a:r>
                        <a:rPr lang="en-GB" sz="1200" b="0" baseline="30000" dirty="0" smtClean="0"/>
                        <a:t>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3/2012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err="1" smtClean="0"/>
                        <a:t>iPad</a:t>
                      </a:r>
                      <a:r>
                        <a:rPr lang="en-GB" sz="1200" b="0" dirty="0" smtClean="0"/>
                        <a:t> (3rd gen.)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  <a:tr h="299942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A6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APL0598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Swift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ARMv7s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32 nm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96.71 mm</a:t>
                      </a:r>
                      <a:r>
                        <a:rPr lang="en-GB" sz="1200" b="0" baseline="30000" dirty="0" smtClean="0"/>
                        <a:t>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9/2012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iPhone 5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  <a:tr h="299942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A6X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APL5598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Swift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ARMv7s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32 nm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123 mm</a:t>
                      </a:r>
                      <a:r>
                        <a:rPr lang="en-GB" sz="1200" b="0" baseline="30000" dirty="0" smtClean="0"/>
                        <a:t>2</a:t>
                      </a:r>
                      <a:endParaRPr lang="en-GB" sz="1200" b="0" baseline="300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10/2012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err="1" smtClean="0"/>
                        <a:t>iPad</a:t>
                      </a:r>
                      <a:r>
                        <a:rPr lang="en-GB" sz="1200" b="0" dirty="0" smtClean="0"/>
                        <a:t> (4th gen)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  <a:tr h="441573">
                <a:tc rowSpan="2"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A7</a:t>
                      </a:r>
                      <a:endParaRPr lang="en-GB" sz="1200" b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(64-bit)</a:t>
                      </a:r>
                    </a:p>
                    <a:p>
                      <a:pPr algn="l"/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APL0698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Cyclone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ARMv8-A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28 nm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102 mm</a:t>
                      </a:r>
                      <a:r>
                        <a:rPr lang="en-GB" sz="1200" b="0" baseline="30000" dirty="0" smtClean="0"/>
                        <a:t>2</a:t>
                      </a:r>
                    </a:p>
                    <a:p>
                      <a:pPr algn="l"/>
                      <a:endParaRPr lang="en-GB" sz="1200" b="0" baseline="3000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9/2013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iPhone 5S,</a:t>
                      </a:r>
                      <a:r>
                        <a:rPr lang="en-GB" sz="1200" b="0" baseline="0" dirty="0" smtClean="0"/>
                        <a:t> </a:t>
                      </a:r>
                      <a:r>
                        <a:rPr lang="en-GB" sz="1200" b="0" baseline="0" dirty="0" err="1" smtClean="0"/>
                        <a:t>iPad</a:t>
                      </a:r>
                      <a:r>
                        <a:rPr lang="en-GB" sz="1200" b="0" baseline="0" dirty="0" smtClean="0"/>
                        <a:t> mini (2nd gen)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  <a:tr h="267970">
                <a:tc vMerge="1">
                  <a:txBody>
                    <a:bodyPr/>
                    <a:lstStyle/>
                    <a:p>
                      <a:pPr algn="l"/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APL5698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Cyclone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ARMv8-A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28 nm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/>
                        <a:t>102 mm</a:t>
                      </a:r>
                      <a:r>
                        <a:rPr lang="en-GB" sz="1200" b="0" baseline="30000" dirty="0" smtClean="0"/>
                        <a:t>2</a:t>
                      </a:r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10/2013</a:t>
                      </a:r>
                      <a:endParaRPr lang="en-GB" sz="1200" b="0" dirty="0"/>
                    </a:p>
                  </a:txBody>
                  <a:tcPr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err="1" smtClean="0"/>
                        <a:t>iPad</a:t>
                      </a:r>
                      <a:r>
                        <a:rPr lang="en-GB" sz="1200" b="0" dirty="0" smtClean="0"/>
                        <a:t> Air</a:t>
                      </a:r>
                      <a:endParaRPr lang="en-GB" sz="1200" b="0" dirty="0"/>
                    </a:p>
                  </a:txBody>
                  <a:tcPr marT="45727" marB="45727"/>
                </a:tc>
              </a:tr>
            </a:tbl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81" y="5144303"/>
            <a:ext cx="935911" cy="936616"/>
          </a:xfrm>
          <a:prstGeom prst="rect">
            <a:avLst/>
          </a:prstGeom>
          <a:ln>
            <a:noFill/>
          </a:ln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476" y="5126831"/>
            <a:ext cx="935911" cy="936616"/>
          </a:xfrm>
          <a:prstGeom prst="rect">
            <a:avLst/>
          </a:prstGeom>
          <a:ln>
            <a:noFill/>
          </a:ln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684" y="5144303"/>
            <a:ext cx="935911" cy="936616"/>
          </a:xfrm>
          <a:prstGeom prst="rect">
            <a:avLst/>
          </a:prstGeom>
          <a:ln>
            <a:noFill/>
          </a:ln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501" y="5144303"/>
            <a:ext cx="935911" cy="936616"/>
          </a:xfrm>
          <a:prstGeom prst="rect">
            <a:avLst/>
          </a:prstGeom>
          <a:ln>
            <a:noFill/>
          </a:ln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445" y="5144303"/>
            <a:ext cx="935911" cy="936616"/>
          </a:xfrm>
          <a:prstGeom prst="rect">
            <a:avLst/>
          </a:prstGeom>
          <a:ln>
            <a:noFill/>
          </a:ln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453" y="5144302"/>
            <a:ext cx="909205" cy="919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0404" y="5144304"/>
            <a:ext cx="863600" cy="93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5"/>
          <p:cNvGrpSpPr>
            <a:grpSpLocks/>
          </p:cNvGrpSpPr>
          <p:nvPr/>
        </p:nvGrpSpPr>
        <p:grpSpPr bwMode="auto">
          <a:xfrm>
            <a:off x="696913" y="1876425"/>
            <a:ext cx="7951787" cy="3386138"/>
            <a:chOff x="696913" y="1876602"/>
            <a:chExt cx="6407150" cy="3386138"/>
          </a:xfrm>
        </p:grpSpPr>
        <p:cxnSp>
          <p:nvCxnSpPr>
            <p:cNvPr id="43" name="Straight Connector 42"/>
            <p:cNvCxnSpPr/>
            <p:nvPr/>
          </p:nvCxnSpPr>
          <p:spPr bwMode="auto">
            <a:xfrm flipH="1">
              <a:off x="696913" y="4243565"/>
              <a:ext cx="6407150" cy="0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" name="Straight Connector 2"/>
            <p:cNvCxnSpPr/>
            <p:nvPr/>
          </p:nvCxnSpPr>
          <p:spPr bwMode="auto">
            <a:xfrm flipH="1">
              <a:off x="696913" y="1876602"/>
              <a:ext cx="6407150" cy="0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 flipH="1">
              <a:off x="696913" y="5262740"/>
              <a:ext cx="6407150" cy="0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3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SoC Design Flow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977900" y="1030288"/>
            <a:ext cx="874713" cy="4111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04875" y="1085850"/>
            <a:ext cx="874713" cy="4095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846138" y="1157288"/>
            <a:ext cx="876300" cy="4079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88988" y="1228725"/>
            <a:ext cx="874712" cy="407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Hardware 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IP cores</a:t>
            </a:r>
          </a:p>
        </p:txBody>
      </p:sp>
      <p:sp>
        <p:nvSpPr>
          <p:cNvPr id="13" name="Down Arrow 12"/>
          <p:cNvSpPr/>
          <p:nvPr/>
        </p:nvSpPr>
        <p:spPr bwMode="auto">
          <a:xfrm>
            <a:off x="1120775" y="1695450"/>
            <a:ext cx="246063" cy="37623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438400" y="2017713"/>
            <a:ext cx="1143000" cy="442912"/>
          </a:xfrm>
          <a:prstGeom prst="rect">
            <a:avLst/>
          </a:prstGeom>
          <a:solidFill>
            <a:srgbClr val="FBE9E9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SoC 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Design specifics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>
            <a:off x="2397125" y="2441575"/>
            <a:ext cx="140970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000" b="0" dirty="0"/>
              <a:t>HW/SW partitioning</a:t>
            </a:r>
          </a:p>
        </p:txBody>
      </p:sp>
      <p:sp>
        <p:nvSpPr>
          <p:cNvPr id="13323" name="TextBox 18"/>
          <p:cNvSpPr txBox="1">
            <a:spLocks noChangeArrowheads="1"/>
          </p:cNvSpPr>
          <p:nvPr/>
        </p:nvSpPr>
        <p:spPr bwMode="auto">
          <a:xfrm>
            <a:off x="2100263" y="1427163"/>
            <a:ext cx="8445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000" b="0" dirty="0"/>
              <a:t>Purchase HW cores</a:t>
            </a:r>
          </a:p>
        </p:txBody>
      </p:sp>
      <p:sp>
        <p:nvSpPr>
          <p:cNvPr id="13324" name="TextBox 23"/>
          <p:cNvSpPr txBox="1">
            <a:spLocks noChangeArrowheads="1"/>
          </p:cNvSpPr>
          <p:nvPr/>
        </p:nvSpPr>
        <p:spPr bwMode="auto">
          <a:xfrm>
            <a:off x="3292475" y="1397000"/>
            <a:ext cx="8493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000" b="0" dirty="0"/>
              <a:t>Purchase SW drivers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788988" y="2116138"/>
            <a:ext cx="911225" cy="463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Integrated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Hardware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4297363" y="2116138"/>
            <a:ext cx="939800" cy="463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Integrated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Software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2336800" y="3019425"/>
            <a:ext cx="1373188" cy="374650"/>
          </a:xfrm>
          <a:prstGeom prst="rect">
            <a:avLst/>
          </a:prstGeom>
          <a:solidFill>
            <a:srgbClr val="FBE9E9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Prototype on platforms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e.g. FPGA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787400" y="2930525"/>
            <a:ext cx="911225" cy="463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Functional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Simulation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4324350" y="2930525"/>
            <a:ext cx="912813" cy="463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Software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Simulation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577850" y="3702050"/>
            <a:ext cx="1330325" cy="396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Physical optimization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and fabrication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4111625" y="3695700"/>
            <a:ext cx="1508125" cy="3952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Application development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and test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2470150" y="3724275"/>
            <a:ext cx="1060450" cy="374650"/>
          </a:xfrm>
          <a:prstGeom prst="rect">
            <a:avLst/>
          </a:prstGeom>
          <a:solidFill>
            <a:srgbClr val="FBE9E9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HW/ SW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co-verification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2317750" y="4684713"/>
            <a:ext cx="1392238" cy="311150"/>
          </a:xfrm>
          <a:prstGeom prst="rect">
            <a:avLst/>
          </a:prstGeom>
          <a:solidFill>
            <a:srgbClr val="FBE9E9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Volume manufacture 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and ship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4491038" y="1030288"/>
            <a:ext cx="874712" cy="4111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4418013" y="1085850"/>
            <a:ext cx="874712" cy="4095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4359275" y="1157288"/>
            <a:ext cx="876300" cy="4079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4302125" y="1228725"/>
            <a:ext cx="874713" cy="4079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Software 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drivers</a:t>
            </a:r>
          </a:p>
        </p:txBody>
      </p:sp>
      <p:sp>
        <p:nvSpPr>
          <p:cNvPr id="60" name="Down Arrow 59"/>
          <p:cNvSpPr/>
          <p:nvPr/>
        </p:nvSpPr>
        <p:spPr bwMode="auto">
          <a:xfrm>
            <a:off x="1120775" y="2627313"/>
            <a:ext cx="246063" cy="27305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63" name="Down Arrow 62"/>
          <p:cNvSpPr/>
          <p:nvPr/>
        </p:nvSpPr>
        <p:spPr bwMode="auto">
          <a:xfrm>
            <a:off x="4616450" y="1695450"/>
            <a:ext cx="244475" cy="37623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64" name="Down Arrow 63"/>
          <p:cNvSpPr/>
          <p:nvPr/>
        </p:nvSpPr>
        <p:spPr bwMode="auto">
          <a:xfrm>
            <a:off x="4643438" y="2627313"/>
            <a:ext cx="244475" cy="27305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67" name="Down Arrow 66"/>
          <p:cNvSpPr/>
          <p:nvPr/>
        </p:nvSpPr>
        <p:spPr bwMode="auto">
          <a:xfrm rot="2700000">
            <a:off x="2033587" y="3387726"/>
            <a:ext cx="233363" cy="290512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71" name="Down Arrow 70"/>
          <p:cNvSpPr/>
          <p:nvPr/>
        </p:nvSpPr>
        <p:spPr bwMode="auto">
          <a:xfrm>
            <a:off x="2900363" y="4149725"/>
            <a:ext cx="244475" cy="47783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72" name="Down Arrow 71"/>
          <p:cNvSpPr/>
          <p:nvPr/>
        </p:nvSpPr>
        <p:spPr bwMode="auto">
          <a:xfrm rot="16200000">
            <a:off x="2092325" y="3765551"/>
            <a:ext cx="231775" cy="29210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73" name="Down Arrow 72"/>
          <p:cNvSpPr/>
          <p:nvPr/>
        </p:nvSpPr>
        <p:spPr bwMode="auto">
          <a:xfrm rot="5400000">
            <a:off x="3670300" y="3765551"/>
            <a:ext cx="231775" cy="29210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74" name="Down Arrow 73"/>
          <p:cNvSpPr/>
          <p:nvPr/>
        </p:nvSpPr>
        <p:spPr bwMode="auto">
          <a:xfrm rot="5400000">
            <a:off x="3880644" y="3017044"/>
            <a:ext cx="231775" cy="290513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75" name="Down Arrow 74"/>
          <p:cNvSpPr/>
          <p:nvPr/>
        </p:nvSpPr>
        <p:spPr bwMode="auto">
          <a:xfrm rot="16200000">
            <a:off x="1938337" y="3016251"/>
            <a:ext cx="231775" cy="292100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77" name="Down Arrow 76"/>
          <p:cNvSpPr/>
          <p:nvPr/>
        </p:nvSpPr>
        <p:spPr bwMode="auto">
          <a:xfrm rot="14220710">
            <a:off x="3822701" y="1571625"/>
            <a:ext cx="233362" cy="452437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78" name="Down Arrow 77"/>
          <p:cNvSpPr/>
          <p:nvPr/>
        </p:nvSpPr>
        <p:spPr bwMode="auto">
          <a:xfrm rot="7200000">
            <a:off x="1947069" y="1589882"/>
            <a:ext cx="231775" cy="452437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82" name="Down Arrow 81"/>
          <p:cNvSpPr/>
          <p:nvPr/>
        </p:nvSpPr>
        <p:spPr bwMode="auto">
          <a:xfrm rot="18900000">
            <a:off x="3824288" y="3395663"/>
            <a:ext cx="244475" cy="274637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13350" name="TextBox 23"/>
          <p:cNvSpPr txBox="1">
            <a:spLocks noChangeArrowheads="1"/>
          </p:cNvSpPr>
          <p:nvPr/>
        </p:nvSpPr>
        <p:spPr bwMode="auto">
          <a:xfrm>
            <a:off x="7439025" y="1131888"/>
            <a:ext cx="1085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IP Vendors:</a:t>
            </a:r>
          </a:p>
          <a:p>
            <a:pPr eaLnBrk="1" hangingPunct="1"/>
            <a:r>
              <a:rPr lang="en-GB" sz="1200" b="0"/>
              <a:t>core design </a:t>
            </a:r>
          </a:p>
        </p:txBody>
      </p:sp>
      <p:sp>
        <p:nvSpPr>
          <p:cNvPr id="13351" name="TextBox 23"/>
          <p:cNvSpPr txBox="1">
            <a:spLocks noChangeArrowheads="1"/>
          </p:cNvSpPr>
          <p:nvPr/>
        </p:nvSpPr>
        <p:spPr bwMode="auto">
          <a:xfrm>
            <a:off x="7429500" y="2762250"/>
            <a:ext cx="1516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Fabless Vendors: SoC design</a:t>
            </a:r>
          </a:p>
        </p:txBody>
      </p:sp>
      <p:sp>
        <p:nvSpPr>
          <p:cNvPr id="13352" name="TextBox 23"/>
          <p:cNvSpPr txBox="1">
            <a:spLocks noChangeArrowheads="1"/>
          </p:cNvSpPr>
          <p:nvPr/>
        </p:nvSpPr>
        <p:spPr bwMode="auto">
          <a:xfrm>
            <a:off x="7439025" y="4495800"/>
            <a:ext cx="12684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Foundries: </a:t>
            </a:r>
          </a:p>
          <a:p>
            <a:pPr eaLnBrk="1" hangingPunct="1"/>
            <a:r>
              <a:rPr lang="en-GB" sz="1200" b="0"/>
              <a:t>Chip fabrication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6635750" y="914400"/>
            <a:ext cx="0" cy="933450"/>
          </a:xfrm>
          <a:prstGeom prst="straightConnector1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6635750" y="1936750"/>
            <a:ext cx="0" cy="2278063"/>
          </a:xfrm>
          <a:prstGeom prst="straightConnector1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>
            <a:off x="6635750" y="4273550"/>
            <a:ext cx="0" cy="989013"/>
          </a:xfrm>
          <a:prstGeom prst="straightConnector1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5" name="Down Arrow 54"/>
          <p:cNvSpPr/>
          <p:nvPr/>
        </p:nvSpPr>
        <p:spPr bwMode="auto">
          <a:xfrm>
            <a:off x="2900363" y="5083175"/>
            <a:ext cx="244475" cy="477838"/>
          </a:xfrm>
          <a:prstGeom prst="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b="0">
              <a:cs typeface="Arial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2317750" y="5691188"/>
            <a:ext cx="1392238" cy="311150"/>
          </a:xfrm>
          <a:prstGeom prst="rect">
            <a:avLst/>
          </a:prstGeom>
          <a:solidFill>
            <a:srgbClr val="FBE9E9"/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PCB manufacture</a:t>
            </a:r>
          </a:p>
          <a:p>
            <a:pPr algn="ctr">
              <a:defRPr/>
            </a:pPr>
            <a:r>
              <a:rPr lang="en-GB" sz="1000" b="0" dirty="0">
                <a:cs typeface="Arial" charset="0"/>
              </a:rPr>
              <a:t>and device assembly</a:t>
            </a:r>
          </a:p>
        </p:txBody>
      </p:sp>
      <p:cxnSp>
        <p:nvCxnSpPr>
          <p:cNvPr id="62" name="Straight Arrow Connector 61"/>
          <p:cNvCxnSpPr/>
          <p:nvPr/>
        </p:nvCxnSpPr>
        <p:spPr bwMode="auto">
          <a:xfrm>
            <a:off x="6635750" y="5278438"/>
            <a:ext cx="0" cy="1036637"/>
          </a:xfrm>
          <a:prstGeom prst="straightConnector1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pic>
        <p:nvPicPr>
          <p:cNvPr id="7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7"/>
          <a:stretch/>
        </p:blipFill>
        <p:spPr bwMode="auto">
          <a:xfrm>
            <a:off x="5973014" y="4480625"/>
            <a:ext cx="1325472" cy="553227"/>
          </a:xfrm>
          <a:prstGeom prst="rect">
            <a:avLst/>
          </a:prstGeom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60" name="Picture 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408613"/>
            <a:ext cx="1354138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61" name="TextBox 23"/>
          <p:cNvSpPr txBox="1">
            <a:spLocks noChangeArrowheads="1"/>
          </p:cNvSpPr>
          <p:nvPr/>
        </p:nvSpPr>
        <p:spPr bwMode="auto">
          <a:xfrm>
            <a:off x="7439025" y="5535613"/>
            <a:ext cx="1506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Device vendors: </a:t>
            </a:r>
          </a:p>
          <a:p>
            <a:pPr eaLnBrk="1" hangingPunct="1"/>
            <a:r>
              <a:rPr lang="en-GB" sz="1200" b="0"/>
              <a:t>Final products</a:t>
            </a: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06" b="27414"/>
          <a:stretch/>
        </p:blipFill>
        <p:spPr bwMode="auto">
          <a:xfrm>
            <a:off x="5973014" y="2749277"/>
            <a:ext cx="1312852" cy="587375"/>
          </a:xfrm>
          <a:prstGeom prst="rect">
            <a:avLst/>
          </a:prstGeom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41" name="Picture 5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31500" r="6129" b="26555"/>
          <a:stretch/>
        </p:blipFill>
        <p:spPr bwMode="auto">
          <a:xfrm>
            <a:off x="5973762" y="1110737"/>
            <a:ext cx="1324724" cy="514469"/>
          </a:xfrm>
          <a:prstGeom prst="rect">
            <a:avLst/>
          </a:prstGeom>
          <a:ln>
            <a:noFill/>
          </a:ln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547688" y="4198938"/>
            <a:ext cx="7983537" cy="164465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b="0" dirty="0"/>
          </a:p>
        </p:txBody>
      </p:sp>
      <p:sp>
        <p:nvSpPr>
          <p:cNvPr id="28" name="Down Arrow 27"/>
          <p:cNvSpPr/>
          <p:nvPr/>
        </p:nvSpPr>
        <p:spPr bwMode="auto">
          <a:xfrm rot="10800000">
            <a:off x="4475163" y="471646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434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is inside of a SoC</a:t>
            </a:r>
          </a:p>
        </p:txBody>
      </p:sp>
      <p:sp>
        <p:nvSpPr>
          <p:cNvPr id="14341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998787"/>
          </a:xfrm>
        </p:spPr>
        <p:txBody>
          <a:bodyPr/>
          <a:lstStyle/>
          <a:p>
            <a:r>
              <a:rPr lang="en-GB" sz="1800" dirty="0" smtClean="0"/>
              <a:t>The basic components of a </a:t>
            </a:r>
            <a:r>
              <a:rPr lang="en-GB" sz="1800" dirty="0" err="1" smtClean="0"/>
              <a:t>SoC</a:t>
            </a:r>
            <a:r>
              <a:rPr lang="en-GB" sz="1800" dirty="0" smtClean="0"/>
              <a:t> include:</a:t>
            </a:r>
          </a:p>
          <a:p>
            <a:pPr lvl="1"/>
            <a:r>
              <a:rPr lang="en-GB" sz="1600" dirty="0" smtClean="0"/>
              <a:t>A system master, such as a microprocessor or DSP;</a:t>
            </a:r>
          </a:p>
          <a:p>
            <a:pPr lvl="1"/>
            <a:r>
              <a:rPr lang="en-GB" sz="1600" dirty="0" smtClean="0"/>
              <a:t>System </a:t>
            </a:r>
            <a:r>
              <a:rPr lang="en-GB" sz="1600" dirty="0" smtClean="0"/>
              <a:t>peripherals, </a:t>
            </a:r>
            <a:r>
              <a:rPr lang="en-GB" sz="1600" dirty="0" smtClean="0"/>
              <a:t>such as </a:t>
            </a:r>
            <a:r>
              <a:rPr lang="en-GB" sz="1600" dirty="0" smtClean="0"/>
              <a:t>Memory </a:t>
            </a:r>
            <a:r>
              <a:rPr lang="en-GB" sz="1600" dirty="0" smtClean="0"/>
              <a:t>block, timer, external digital/ </a:t>
            </a:r>
            <a:r>
              <a:rPr lang="en-GB" sz="1600" dirty="0" err="1" smtClean="0"/>
              <a:t>analog</a:t>
            </a:r>
            <a:r>
              <a:rPr lang="en-GB" sz="1600" dirty="0" smtClean="0"/>
              <a:t> interfaces;</a:t>
            </a:r>
          </a:p>
          <a:p>
            <a:pPr lvl="1"/>
            <a:r>
              <a:rPr lang="en-GB" sz="1600" dirty="0" smtClean="0"/>
              <a:t>A system bus that connects master and peripherals together using a specific bus protocol.</a:t>
            </a:r>
          </a:p>
          <a:p>
            <a:r>
              <a:rPr lang="en-GB" sz="1800" dirty="0" smtClean="0"/>
              <a:t>More sophisticated modules are integrated in modern </a:t>
            </a:r>
            <a:r>
              <a:rPr lang="en-GB" sz="1800" dirty="0" err="1" smtClean="0"/>
              <a:t>SoCs</a:t>
            </a:r>
            <a:r>
              <a:rPr lang="en-GB" sz="1800" dirty="0" smtClean="0"/>
              <a:t>, such as multicores, DSPs, GPUs, and multiple buses connected by bus bridges.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3765550" y="4246563"/>
            <a:ext cx="1639888" cy="469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System Master</a:t>
            </a:r>
          </a:p>
          <a:p>
            <a:pPr algn="ctr">
              <a:defRPr/>
            </a:pPr>
            <a:r>
              <a:rPr lang="en-GB" sz="1200" b="0" dirty="0" smtClean="0"/>
              <a:t>(Processor</a:t>
            </a:r>
            <a:r>
              <a:rPr lang="en-GB" sz="1200" b="0" dirty="0"/>
              <a:t>)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155825" y="5370513"/>
            <a:ext cx="101282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Data </a:t>
            </a:r>
          </a:p>
          <a:p>
            <a:pPr algn="ctr">
              <a:defRPr/>
            </a:pPr>
            <a:r>
              <a:rPr lang="en-GB" sz="1200" b="0" dirty="0"/>
              <a:t>Memory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3444875" y="5370513"/>
            <a:ext cx="101282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Timer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4778375" y="5370513"/>
            <a:ext cx="1014413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DAC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6102350" y="5370513"/>
            <a:ext cx="101282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GPIO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855663" y="5367338"/>
            <a:ext cx="101282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Program </a:t>
            </a:r>
          </a:p>
          <a:p>
            <a:pPr algn="ctr">
              <a:defRPr/>
            </a:pPr>
            <a:r>
              <a:rPr lang="en-GB" sz="1200" b="0" dirty="0"/>
              <a:t>Memory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7373938" y="5370513"/>
            <a:ext cx="1014412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Watch dog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855663" y="4954588"/>
            <a:ext cx="7532687" cy="1873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/>
              <a:t>System Bus</a:t>
            </a:r>
          </a:p>
        </p:txBody>
      </p:sp>
      <p:sp>
        <p:nvSpPr>
          <p:cNvPr id="14350" name="TextBox 30"/>
          <p:cNvSpPr txBox="1">
            <a:spLocks noChangeArrowheads="1"/>
          </p:cNvSpPr>
          <p:nvPr/>
        </p:nvSpPr>
        <p:spPr bwMode="auto">
          <a:xfrm>
            <a:off x="590550" y="4268788"/>
            <a:ext cx="19192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 b="0"/>
              <a:t>A simple system on Chip</a:t>
            </a:r>
          </a:p>
        </p:txBody>
      </p:sp>
      <p:sp>
        <p:nvSpPr>
          <p:cNvPr id="2" name="Down Arrow 1"/>
          <p:cNvSpPr/>
          <p:nvPr/>
        </p:nvSpPr>
        <p:spPr bwMode="auto">
          <a:xfrm>
            <a:off x="1209675" y="5002213"/>
            <a:ext cx="304800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3" name="Down Arrow 22"/>
          <p:cNvSpPr/>
          <p:nvPr/>
        </p:nvSpPr>
        <p:spPr bwMode="auto">
          <a:xfrm>
            <a:off x="2509838" y="5002213"/>
            <a:ext cx="304800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4" name="Down Arrow 23"/>
          <p:cNvSpPr/>
          <p:nvPr/>
        </p:nvSpPr>
        <p:spPr bwMode="auto">
          <a:xfrm>
            <a:off x="3798888" y="5002213"/>
            <a:ext cx="304800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5" name="Down Arrow 24"/>
          <p:cNvSpPr/>
          <p:nvPr/>
        </p:nvSpPr>
        <p:spPr bwMode="auto">
          <a:xfrm>
            <a:off x="5133975" y="500221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6" name="Down Arrow 25"/>
          <p:cNvSpPr/>
          <p:nvPr/>
        </p:nvSpPr>
        <p:spPr bwMode="auto">
          <a:xfrm>
            <a:off x="6456363" y="5002213"/>
            <a:ext cx="304800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7" name="Down Arrow 26"/>
          <p:cNvSpPr/>
          <p:nvPr/>
        </p:nvSpPr>
        <p:spPr bwMode="auto">
          <a:xfrm>
            <a:off x="7729538" y="500221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ARM-based SoC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303462"/>
          </a:xfrm>
        </p:spPr>
        <p:txBody>
          <a:bodyPr/>
          <a:lstStyle/>
          <a:p>
            <a:r>
              <a:rPr lang="en-GB" sz="1800" dirty="0" smtClean="0"/>
              <a:t>An basic ARM-based SoC usually consists of</a:t>
            </a:r>
          </a:p>
          <a:p>
            <a:pPr lvl="1"/>
            <a:r>
              <a:rPr lang="en-GB" sz="1600" dirty="0" smtClean="0"/>
              <a:t>An ARM processor, such as Cortex-M0;</a:t>
            </a:r>
          </a:p>
          <a:p>
            <a:pPr lvl="1"/>
            <a:r>
              <a:rPr lang="en-GB" sz="1600" dirty="0" smtClean="0"/>
              <a:t>Advanced Microcontroller Bus Architecture (AMBA), e.g. AMBA3 or AMBA4;</a:t>
            </a:r>
          </a:p>
          <a:p>
            <a:pPr lvl="1"/>
            <a:r>
              <a:rPr lang="en-GB" sz="1600" dirty="0" smtClean="0"/>
              <a:t>Physical IPs (or peripherals) from ARM or third parties;</a:t>
            </a:r>
          </a:p>
          <a:p>
            <a:pPr lvl="1"/>
            <a:r>
              <a:rPr lang="en-GB" sz="1600" dirty="0" smtClean="0"/>
              <a:t>Additionally, some SoCs may have a more advanced architecture, such as multi-bus system with bus bridge, DMA engine, clock and power management, etc…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77863" y="3278188"/>
            <a:ext cx="7878762" cy="305593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dirty="0"/>
          </a:p>
        </p:txBody>
      </p:sp>
      <p:sp>
        <p:nvSpPr>
          <p:cNvPr id="88" name="Rectangle 87"/>
          <p:cNvSpPr/>
          <p:nvPr/>
        </p:nvSpPr>
        <p:spPr bwMode="auto">
          <a:xfrm>
            <a:off x="6073775" y="5043488"/>
            <a:ext cx="1176338" cy="1936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000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855663" y="5492750"/>
            <a:ext cx="776287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System</a:t>
            </a:r>
          </a:p>
          <a:p>
            <a:pPr algn="ctr">
              <a:defRPr/>
            </a:pPr>
            <a:r>
              <a:rPr lang="en-GB" sz="1200" b="0" dirty="0"/>
              <a:t>Control</a:t>
            </a:r>
          </a:p>
        </p:txBody>
      </p:sp>
      <p:sp>
        <p:nvSpPr>
          <p:cNvPr id="74" name="Down Arrow 73"/>
          <p:cNvSpPr/>
          <p:nvPr/>
        </p:nvSpPr>
        <p:spPr bwMode="auto">
          <a:xfrm>
            <a:off x="4735513" y="4111625"/>
            <a:ext cx="303212" cy="373063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" name="Down Arrow 74"/>
          <p:cNvSpPr/>
          <p:nvPr/>
        </p:nvSpPr>
        <p:spPr bwMode="auto">
          <a:xfrm>
            <a:off x="1076325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6" name="Rectangle 75"/>
          <p:cNvSpPr/>
          <p:nvPr/>
        </p:nvSpPr>
        <p:spPr bwMode="auto">
          <a:xfrm>
            <a:off x="1766888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ROM</a:t>
            </a:r>
          </a:p>
        </p:txBody>
      </p:sp>
      <p:sp>
        <p:nvSpPr>
          <p:cNvPr id="77" name="Down Arrow 76"/>
          <p:cNvSpPr/>
          <p:nvPr/>
        </p:nvSpPr>
        <p:spPr bwMode="auto">
          <a:xfrm>
            <a:off x="1989138" y="511016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8" name="Rectangle 77"/>
          <p:cNvSpPr/>
          <p:nvPr/>
        </p:nvSpPr>
        <p:spPr bwMode="auto">
          <a:xfrm>
            <a:off x="2678113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Boot</a:t>
            </a:r>
          </a:p>
          <a:p>
            <a:pPr algn="ctr">
              <a:defRPr/>
            </a:pPr>
            <a:r>
              <a:rPr lang="en-GB" sz="1200" b="0" dirty="0"/>
              <a:t>ROM</a:t>
            </a:r>
          </a:p>
        </p:txBody>
      </p:sp>
      <p:sp>
        <p:nvSpPr>
          <p:cNvPr id="79" name="Down Arrow 78"/>
          <p:cNvSpPr/>
          <p:nvPr/>
        </p:nvSpPr>
        <p:spPr bwMode="auto">
          <a:xfrm>
            <a:off x="2898775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0" name="Rectangle 79"/>
          <p:cNvSpPr/>
          <p:nvPr/>
        </p:nvSpPr>
        <p:spPr bwMode="auto">
          <a:xfrm>
            <a:off x="3576638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RAM</a:t>
            </a:r>
          </a:p>
        </p:txBody>
      </p:sp>
      <p:sp>
        <p:nvSpPr>
          <p:cNvPr id="81" name="Down Arrow 80"/>
          <p:cNvSpPr/>
          <p:nvPr/>
        </p:nvSpPr>
        <p:spPr bwMode="auto">
          <a:xfrm>
            <a:off x="3798888" y="511016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" name="Rectangle 81"/>
          <p:cNvSpPr/>
          <p:nvPr/>
        </p:nvSpPr>
        <p:spPr bwMode="auto">
          <a:xfrm>
            <a:off x="4491038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ROM</a:t>
            </a:r>
          </a:p>
          <a:p>
            <a:pPr algn="ctr">
              <a:defRPr/>
            </a:pPr>
            <a:r>
              <a:rPr lang="en-GB" sz="1200" b="0" dirty="0"/>
              <a:t>Table</a:t>
            </a:r>
          </a:p>
        </p:txBody>
      </p:sp>
      <p:sp>
        <p:nvSpPr>
          <p:cNvPr id="83" name="Down Arrow 82"/>
          <p:cNvSpPr/>
          <p:nvPr/>
        </p:nvSpPr>
        <p:spPr bwMode="auto">
          <a:xfrm>
            <a:off x="4713288" y="511016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4" name="Rectangle 83"/>
          <p:cNvSpPr/>
          <p:nvPr/>
        </p:nvSpPr>
        <p:spPr bwMode="auto">
          <a:xfrm>
            <a:off x="5405438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AHB</a:t>
            </a:r>
          </a:p>
          <a:p>
            <a:pPr algn="ctr">
              <a:defRPr/>
            </a:pPr>
            <a:r>
              <a:rPr lang="en-GB" sz="1200" b="0" dirty="0"/>
              <a:t>Peripheral</a:t>
            </a:r>
          </a:p>
        </p:txBody>
      </p:sp>
      <p:sp>
        <p:nvSpPr>
          <p:cNvPr id="85" name="Down Arrow 84"/>
          <p:cNvSpPr/>
          <p:nvPr/>
        </p:nvSpPr>
        <p:spPr bwMode="auto">
          <a:xfrm>
            <a:off x="5627688" y="511016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9" name="Down Arrow 88"/>
          <p:cNvSpPr/>
          <p:nvPr/>
        </p:nvSpPr>
        <p:spPr bwMode="auto">
          <a:xfrm rot="16200000">
            <a:off x="7279481" y="5466557"/>
            <a:ext cx="303213" cy="37465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0" name="Rectangle 89"/>
          <p:cNvSpPr/>
          <p:nvPr/>
        </p:nvSpPr>
        <p:spPr bwMode="auto">
          <a:xfrm>
            <a:off x="7618413" y="5492750"/>
            <a:ext cx="777875" cy="4032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APB</a:t>
            </a:r>
          </a:p>
          <a:p>
            <a:pPr algn="ctr">
              <a:defRPr/>
            </a:pPr>
            <a:r>
              <a:rPr lang="en-GB" sz="1200" b="0" dirty="0"/>
              <a:t>Peripheral</a:t>
            </a:r>
          </a:p>
        </p:txBody>
      </p:sp>
      <p:sp>
        <p:nvSpPr>
          <p:cNvPr id="91" name="Down Arrow 90"/>
          <p:cNvSpPr/>
          <p:nvPr/>
        </p:nvSpPr>
        <p:spPr bwMode="auto">
          <a:xfrm rot="16200000">
            <a:off x="7279482" y="4877594"/>
            <a:ext cx="303212" cy="37465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" name="Rectangle 91"/>
          <p:cNvSpPr/>
          <p:nvPr/>
        </p:nvSpPr>
        <p:spPr bwMode="auto">
          <a:xfrm>
            <a:off x="7618413" y="4905375"/>
            <a:ext cx="777875" cy="4016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UART</a:t>
            </a:r>
          </a:p>
        </p:txBody>
      </p:sp>
      <p:sp>
        <p:nvSpPr>
          <p:cNvPr id="93" name="Down Arrow 92"/>
          <p:cNvSpPr/>
          <p:nvPr/>
        </p:nvSpPr>
        <p:spPr bwMode="auto">
          <a:xfrm rot="16200000">
            <a:off x="7279481" y="4247357"/>
            <a:ext cx="303213" cy="37465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4" name="Rectangle 93"/>
          <p:cNvSpPr/>
          <p:nvPr/>
        </p:nvSpPr>
        <p:spPr bwMode="auto">
          <a:xfrm>
            <a:off x="7618413" y="4273550"/>
            <a:ext cx="777875" cy="4032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Timers</a:t>
            </a:r>
          </a:p>
        </p:txBody>
      </p:sp>
      <p:sp>
        <p:nvSpPr>
          <p:cNvPr id="95" name="Down Arrow 94"/>
          <p:cNvSpPr/>
          <p:nvPr/>
        </p:nvSpPr>
        <p:spPr bwMode="auto">
          <a:xfrm rot="16200000">
            <a:off x="7279482" y="3655219"/>
            <a:ext cx="303212" cy="37465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6" name="Rectangle 95"/>
          <p:cNvSpPr/>
          <p:nvPr/>
        </p:nvSpPr>
        <p:spPr bwMode="auto">
          <a:xfrm>
            <a:off x="7618413" y="3683000"/>
            <a:ext cx="777875" cy="4032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Watch</a:t>
            </a:r>
          </a:p>
          <a:p>
            <a:pPr algn="ctr">
              <a:defRPr/>
            </a:pPr>
            <a:r>
              <a:rPr lang="en-GB" sz="1200" b="0" dirty="0"/>
              <a:t>dog</a:t>
            </a:r>
          </a:p>
        </p:txBody>
      </p:sp>
      <p:sp>
        <p:nvSpPr>
          <p:cNvPr id="87" name="Rectangle 86"/>
          <p:cNvSpPr/>
          <p:nvPr/>
        </p:nvSpPr>
        <p:spPr bwMode="auto">
          <a:xfrm rot="16200000">
            <a:off x="6263482" y="4653756"/>
            <a:ext cx="1962150" cy="1920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 APB Bus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4102100" y="4111625"/>
            <a:ext cx="785813" cy="17145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b="0" dirty="0"/>
          </a:p>
        </p:txBody>
      </p:sp>
      <p:sp>
        <p:nvSpPr>
          <p:cNvPr id="98" name="Down Arrow 97"/>
          <p:cNvSpPr/>
          <p:nvPr/>
        </p:nvSpPr>
        <p:spPr bwMode="auto">
          <a:xfrm>
            <a:off x="5121275" y="4111625"/>
            <a:ext cx="303213" cy="373063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0" name="Rectangle 99"/>
          <p:cNvSpPr/>
          <p:nvPr/>
        </p:nvSpPr>
        <p:spPr bwMode="auto">
          <a:xfrm>
            <a:off x="5272088" y="4111625"/>
            <a:ext cx="1216025" cy="1619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b="0" dirty="0"/>
          </a:p>
        </p:txBody>
      </p:sp>
      <p:sp>
        <p:nvSpPr>
          <p:cNvPr id="99" name="Rectangle 98"/>
          <p:cNvSpPr/>
          <p:nvPr/>
        </p:nvSpPr>
        <p:spPr bwMode="auto">
          <a:xfrm>
            <a:off x="5876925" y="3989388"/>
            <a:ext cx="1027113" cy="4032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DMA</a:t>
            </a:r>
          </a:p>
        </p:txBody>
      </p:sp>
      <p:sp>
        <p:nvSpPr>
          <p:cNvPr id="101" name="Down Arrow 100"/>
          <p:cNvSpPr/>
          <p:nvPr/>
        </p:nvSpPr>
        <p:spPr bwMode="auto">
          <a:xfrm rot="5400000">
            <a:off x="6950076" y="4005262"/>
            <a:ext cx="303212" cy="37306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2" name="Down Arrow 101"/>
          <p:cNvSpPr/>
          <p:nvPr/>
        </p:nvSpPr>
        <p:spPr bwMode="auto">
          <a:xfrm>
            <a:off x="4886325" y="4676775"/>
            <a:ext cx="303213" cy="373063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Flowchart: Manual Operation 1"/>
          <p:cNvSpPr/>
          <p:nvPr/>
        </p:nvSpPr>
        <p:spPr bwMode="auto">
          <a:xfrm>
            <a:off x="4560888" y="4497388"/>
            <a:ext cx="982662" cy="263525"/>
          </a:xfrm>
          <a:prstGeom prst="flowChartManualOperation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/>
              <a:t>Mux</a:t>
            </a:r>
          </a:p>
        </p:txBody>
      </p:sp>
      <p:sp>
        <p:nvSpPr>
          <p:cNvPr id="103" name="Rectangle 102"/>
          <p:cNvSpPr/>
          <p:nvPr/>
        </p:nvSpPr>
        <p:spPr bwMode="auto">
          <a:xfrm>
            <a:off x="1271588" y="4225925"/>
            <a:ext cx="1131887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Low latency </a:t>
            </a:r>
          </a:p>
          <a:p>
            <a:pPr algn="ctr">
              <a:defRPr/>
            </a:pPr>
            <a:r>
              <a:rPr lang="en-GB" sz="1200" b="0" dirty="0"/>
              <a:t>AHB IOP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439738" y="4124325"/>
            <a:ext cx="2327275" cy="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104" name="Down Arrow 103"/>
          <p:cNvSpPr/>
          <p:nvPr/>
        </p:nvSpPr>
        <p:spPr bwMode="auto">
          <a:xfrm rot="10800000">
            <a:off x="2003425" y="4630738"/>
            <a:ext cx="303213" cy="474662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5" name="Down Arrow 104"/>
          <p:cNvSpPr/>
          <p:nvPr/>
        </p:nvSpPr>
        <p:spPr bwMode="auto">
          <a:xfrm rot="5400000">
            <a:off x="2445543" y="4266407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8" name="Rectangle 47"/>
          <p:cNvSpPr/>
          <p:nvPr/>
        </p:nvSpPr>
        <p:spPr bwMode="auto">
          <a:xfrm>
            <a:off x="855663" y="5043488"/>
            <a:ext cx="5327650" cy="1936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ARM AMBA 3 AHB-</a:t>
            </a:r>
            <a:r>
              <a:rPr lang="en-GB" sz="1200" b="0" dirty="0" err="1"/>
              <a:t>Lite</a:t>
            </a:r>
            <a:r>
              <a:rPr lang="en-GB" sz="1200" b="0" dirty="0"/>
              <a:t> System Bus</a:t>
            </a:r>
          </a:p>
        </p:txBody>
      </p:sp>
      <p:grpSp>
        <p:nvGrpSpPr>
          <p:cNvPr id="15400" name="Group 2"/>
          <p:cNvGrpSpPr>
            <a:grpSpLocks/>
          </p:cNvGrpSpPr>
          <p:nvPr/>
        </p:nvGrpSpPr>
        <p:grpSpPr bwMode="auto">
          <a:xfrm>
            <a:off x="439738" y="4278313"/>
            <a:ext cx="804862" cy="293687"/>
            <a:chOff x="439738" y="4524375"/>
            <a:chExt cx="1203325" cy="293688"/>
          </a:xfrm>
        </p:grpSpPr>
        <p:cxnSp>
          <p:nvCxnSpPr>
            <p:cNvPr id="106" name="Straight Arrow Connector 105"/>
            <p:cNvCxnSpPr/>
            <p:nvPr/>
          </p:nvCxnSpPr>
          <p:spPr bwMode="auto">
            <a:xfrm>
              <a:off x="439738" y="4524375"/>
              <a:ext cx="1203325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cxnSp>
          <p:nvCxnSpPr>
            <p:cNvPr id="109" name="Straight Arrow Connector 108"/>
            <p:cNvCxnSpPr/>
            <p:nvPr/>
          </p:nvCxnSpPr>
          <p:spPr bwMode="auto">
            <a:xfrm>
              <a:off x="439738" y="4667250"/>
              <a:ext cx="1203325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  <p:cxnSp>
          <p:nvCxnSpPr>
            <p:cNvPr id="110" name="Straight Arrow Connector 109"/>
            <p:cNvCxnSpPr/>
            <p:nvPr/>
          </p:nvCxnSpPr>
          <p:spPr bwMode="auto">
            <a:xfrm>
              <a:off x="439738" y="4818063"/>
              <a:ext cx="1203325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triangle" w="lg" len="lg"/>
              <a:tailEnd type="triangle" w="lg" len="lg"/>
            </a:ln>
            <a:effectLst/>
          </p:spPr>
        </p:cxnSp>
      </p:grpSp>
      <p:sp>
        <p:nvSpPr>
          <p:cNvPr id="86" name="Rectangle 85"/>
          <p:cNvSpPr/>
          <p:nvPr/>
        </p:nvSpPr>
        <p:spPr bwMode="auto">
          <a:xfrm>
            <a:off x="6037263" y="4938713"/>
            <a:ext cx="1027112" cy="4032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AHB to APB</a:t>
            </a:r>
          </a:p>
          <a:p>
            <a:pPr algn="ctr">
              <a:defRPr/>
            </a:pPr>
            <a:r>
              <a:rPr lang="en-GB" sz="1200" b="0" dirty="0"/>
              <a:t>Bus bridge</a:t>
            </a:r>
          </a:p>
        </p:txBody>
      </p:sp>
      <p:sp>
        <p:nvSpPr>
          <p:cNvPr id="111" name="Rectangle 110"/>
          <p:cNvSpPr/>
          <p:nvPr/>
        </p:nvSpPr>
        <p:spPr bwMode="auto">
          <a:xfrm>
            <a:off x="1733550" y="3489325"/>
            <a:ext cx="909638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Clock</a:t>
            </a:r>
          </a:p>
          <a:p>
            <a:pPr algn="ctr">
              <a:defRPr/>
            </a:pPr>
            <a:r>
              <a:rPr lang="en-GB" sz="1200" b="0" dirty="0"/>
              <a:t>Generator</a:t>
            </a:r>
          </a:p>
        </p:txBody>
      </p:sp>
      <p:sp>
        <p:nvSpPr>
          <p:cNvPr id="112" name="Rectangle 111"/>
          <p:cNvSpPr/>
          <p:nvPr/>
        </p:nvSpPr>
        <p:spPr bwMode="auto">
          <a:xfrm>
            <a:off x="4727575" y="3489325"/>
            <a:ext cx="1309688" cy="4476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Power</a:t>
            </a:r>
          </a:p>
          <a:p>
            <a:pPr algn="ctr">
              <a:defRPr/>
            </a:pPr>
            <a:r>
              <a:rPr lang="en-GB" sz="1200" b="0" dirty="0"/>
              <a:t>Management Unit</a:t>
            </a:r>
          </a:p>
        </p:txBody>
      </p:sp>
      <p:sp>
        <p:nvSpPr>
          <p:cNvPr id="15404" name="TextBox 8"/>
          <p:cNvSpPr txBox="1">
            <a:spLocks noChangeArrowheads="1"/>
          </p:cNvSpPr>
          <p:nvPr/>
        </p:nvSpPr>
        <p:spPr bwMode="auto">
          <a:xfrm>
            <a:off x="482600" y="3843338"/>
            <a:ext cx="19272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b="0"/>
              <a:t>JTAG/ Serial wire</a:t>
            </a:r>
          </a:p>
        </p:txBody>
      </p:sp>
      <p:sp>
        <p:nvSpPr>
          <p:cNvPr id="115" name="Rectangle 114"/>
          <p:cNvSpPr/>
          <p:nvPr/>
        </p:nvSpPr>
        <p:spPr bwMode="auto">
          <a:xfrm>
            <a:off x="854075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RAM</a:t>
            </a:r>
          </a:p>
        </p:txBody>
      </p:sp>
      <p:sp>
        <p:nvSpPr>
          <p:cNvPr id="117" name="Down Arrow 116"/>
          <p:cNvSpPr/>
          <p:nvPr/>
        </p:nvSpPr>
        <p:spPr bwMode="auto">
          <a:xfrm>
            <a:off x="1076325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8" name="Rectangle 117"/>
          <p:cNvSpPr/>
          <p:nvPr/>
        </p:nvSpPr>
        <p:spPr bwMode="auto">
          <a:xfrm>
            <a:off x="1765300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UART</a:t>
            </a:r>
          </a:p>
        </p:txBody>
      </p:sp>
      <p:sp>
        <p:nvSpPr>
          <p:cNvPr id="119" name="Down Arrow 118"/>
          <p:cNvSpPr/>
          <p:nvPr/>
        </p:nvSpPr>
        <p:spPr bwMode="auto">
          <a:xfrm>
            <a:off x="1987550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0" name="Rectangle 119"/>
          <p:cNvSpPr/>
          <p:nvPr/>
        </p:nvSpPr>
        <p:spPr bwMode="auto">
          <a:xfrm>
            <a:off x="2676525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VGA</a:t>
            </a:r>
          </a:p>
        </p:txBody>
      </p:sp>
      <p:sp>
        <p:nvSpPr>
          <p:cNvPr id="121" name="Down Arrow 120"/>
          <p:cNvSpPr/>
          <p:nvPr/>
        </p:nvSpPr>
        <p:spPr bwMode="auto">
          <a:xfrm>
            <a:off x="2898775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2" name="Rectangle 121"/>
          <p:cNvSpPr/>
          <p:nvPr/>
        </p:nvSpPr>
        <p:spPr bwMode="auto">
          <a:xfrm>
            <a:off x="3576638" y="5492750"/>
            <a:ext cx="776287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GPIO</a:t>
            </a:r>
          </a:p>
        </p:txBody>
      </p:sp>
      <p:sp>
        <p:nvSpPr>
          <p:cNvPr id="123" name="Down Arrow 122"/>
          <p:cNvSpPr/>
          <p:nvPr/>
        </p:nvSpPr>
        <p:spPr bwMode="auto">
          <a:xfrm>
            <a:off x="3797300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4" name="Rectangle 123"/>
          <p:cNvSpPr/>
          <p:nvPr/>
        </p:nvSpPr>
        <p:spPr bwMode="auto">
          <a:xfrm>
            <a:off x="4491038" y="5492750"/>
            <a:ext cx="776287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Timer</a:t>
            </a:r>
          </a:p>
        </p:txBody>
      </p:sp>
      <p:sp>
        <p:nvSpPr>
          <p:cNvPr id="125" name="Down Arrow 124"/>
          <p:cNvSpPr/>
          <p:nvPr/>
        </p:nvSpPr>
        <p:spPr bwMode="auto">
          <a:xfrm>
            <a:off x="4711700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6" name="Rectangle 125"/>
          <p:cNvSpPr/>
          <p:nvPr/>
        </p:nvSpPr>
        <p:spPr bwMode="auto">
          <a:xfrm>
            <a:off x="5405438" y="5492750"/>
            <a:ext cx="776287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7-segment</a:t>
            </a:r>
          </a:p>
          <a:p>
            <a:pPr algn="ctr">
              <a:defRPr/>
            </a:pPr>
            <a:r>
              <a:rPr lang="en-GB" sz="1200" b="0" dirty="0"/>
              <a:t>Display</a:t>
            </a:r>
          </a:p>
        </p:txBody>
      </p:sp>
      <p:sp>
        <p:nvSpPr>
          <p:cNvPr id="127" name="Down Arrow 126"/>
          <p:cNvSpPr/>
          <p:nvPr/>
        </p:nvSpPr>
        <p:spPr bwMode="auto">
          <a:xfrm>
            <a:off x="5626100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8" name="Rectangle 137"/>
          <p:cNvSpPr/>
          <p:nvPr/>
        </p:nvSpPr>
        <p:spPr bwMode="auto">
          <a:xfrm>
            <a:off x="2767013" y="4040188"/>
            <a:ext cx="1335087" cy="6461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sz="1200" b="0" dirty="0">
                <a:cs typeface="Arial" charset="0"/>
              </a:rPr>
              <a:t>Microprocessor</a:t>
            </a:r>
          </a:p>
        </p:txBody>
      </p:sp>
      <p:sp>
        <p:nvSpPr>
          <p:cNvPr id="147" name="Down Arrow 146"/>
          <p:cNvSpPr/>
          <p:nvPr/>
        </p:nvSpPr>
        <p:spPr bwMode="auto">
          <a:xfrm rot="10800000">
            <a:off x="3284538" y="4686300"/>
            <a:ext cx="292100" cy="395288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9" name="Rectangle 148"/>
          <p:cNvSpPr/>
          <p:nvPr/>
        </p:nvSpPr>
        <p:spPr bwMode="auto">
          <a:xfrm>
            <a:off x="1152525" y="5043488"/>
            <a:ext cx="4702175" cy="17303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ARM AMBA 3 AHB-</a:t>
            </a:r>
            <a:r>
              <a:rPr lang="en-GB" sz="1200" b="0" dirty="0" err="1"/>
              <a:t>Lite</a:t>
            </a:r>
            <a:r>
              <a:rPr lang="en-GB" sz="1200" b="0" dirty="0"/>
              <a:t> System Bus</a:t>
            </a:r>
          </a:p>
        </p:txBody>
      </p:sp>
      <p:sp>
        <p:nvSpPr>
          <p:cNvPr id="15420" name="TextBox 134"/>
          <p:cNvSpPr txBox="1">
            <a:spLocks noChangeArrowheads="1"/>
          </p:cNvSpPr>
          <p:nvPr/>
        </p:nvSpPr>
        <p:spPr bwMode="auto">
          <a:xfrm>
            <a:off x="3108325" y="5997575"/>
            <a:ext cx="29384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b="0"/>
              <a:t>An example of ARM-based SoC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Design a Simple ARM-based SoC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64953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1800" dirty="0" smtClean="0"/>
              <a:t>In this set of teaching </a:t>
            </a:r>
            <a:r>
              <a:rPr lang="en-GB" sz="1800" dirty="0" smtClean="0"/>
              <a:t>materials we </a:t>
            </a:r>
            <a:r>
              <a:rPr lang="en-GB" sz="1800" dirty="0" smtClean="0"/>
              <a:t>are going to design a simplified version of ARM-based SoC and prototype it onto a FPGA chip. The SoC will consist only some basic components: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An ARM Cortex-M0 microprocessor;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A single AHB </a:t>
            </a:r>
            <a:r>
              <a:rPr lang="en-GB" sz="1600" dirty="0" err="1" smtClean="0"/>
              <a:t>Lite</a:t>
            </a:r>
            <a:r>
              <a:rPr lang="en-GB" sz="1600" dirty="0" smtClean="0"/>
              <a:t> bus;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Customer-made physical IPs;</a:t>
            </a:r>
          </a:p>
        </p:txBody>
      </p:sp>
      <p:sp>
        <p:nvSpPr>
          <p:cNvPr id="86" name="Rectangle 85"/>
          <p:cNvSpPr/>
          <p:nvPr/>
        </p:nvSpPr>
        <p:spPr bwMode="auto">
          <a:xfrm>
            <a:off x="677863" y="3649663"/>
            <a:ext cx="5751512" cy="268446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dirty="0"/>
          </a:p>
        </p:txBody>
      </p:sp>
      <p:sp>
        <p:nvSpPr>
          <p:cNvPr id="88" name="Rectangle 87"/>
          <p:cNvSpPr/>
          <p:nvPr/>
        </p:nvSpPr>
        <p:spPr bwMode="auto">
          <a:xfrm>
            <a:off x="855663" y="5492750"/>
            <a:ext cx="776287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System</a:t>
            </a:r>
          </a:p>
          <a:p>
            <a:pPr algn="ctr">
              <a:defRPr/>
            </a:pPr>
            <a:r>
              <a:rPr lang="en-GB" sz="1200" b="0" dirty="0"/>
              <a:t>Control</a:t>
            </a:r>
          </a:p>
        </p:txBody>
      </p:sp>
      <p:sp>
        <p:nvSpPr>
          <p:cNvPr id="90" name="Down Arrow 89"/>
          <p:cNvSpPr/>
          <p:nvPr/>
        </p:nvSpPr>
        <p:spPr bwMode="auto">
          <a:xfrm>
            <a:off x="1076325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1" name="Rectangle 90"/>
          <p:cNvSpPr/>
          <p:nvPr/>
        </p:nvSpPr>
        <p:spPr bwMode="auto">
          <a:xfrm>
            <a:off x="1766888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ROM</a:t>
            </a:r>
          </a:p>
        </p:txBody>
      </p:sp>
      <p:sp>
        <p:nvSpPr>
          <p:cNvPr id="92" name="Down Arrow 91"/>
          <p:cNvSpPr/>
          <p:nvPr/>
        </p:nvSpPr>
        <p:spPr bwMode="auto">
          <a:xfrm>
            <a:off x="1989138" y="511016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3" name="Rectangle 92"/>
          <p:cNvSpPr/>
          <p:nvPr/>
        </p:nvSpPr>
        <p:spPr bwMode="auto">
          <a:xfrm>
            <a:off x="2678113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Boot</a:t>
            </a:r>
          </a:p>
          <a:p>
            <a:pPr algn="ctr">
              <a:defRPr/>
            </a:pPr>
            <a:r>
              <a:rPr lang="en-GB" sz="1200" b="0" dirty="0"/>
              <a:t>ROM</a:t>
            </a:r>
          </a:p>
        </p:txBody>
      </p:sp>
      <p:sp>
        <p:nvSpPr>
          <p:cNvPr id="94" name="Down Arrow 93"/>
          <p:cNvSpPr/>
          <p:nvPr/>
        </p:nvSpPr>
        <p:spPr bwMode="auto">
          <a:xfrm>
            <a:off x="2898775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5" name="Rectangle 94"/>
          <p:cNvSpPr/>
          <p:nvPr/>
        </p:nvSpPr>
        <p:spPr bwMode="auto">
          <a:xfrm>
            <a:off x="3576638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RAM</a:t>
            </a:r>
          </a:p>
        </p:txBody>
      </p:sp>
      <p:sp>
        <p:nvSpPr>
          <p:cNvPr id="96" name="Down Arrow 95"/>
          <p:cNvSpPr/>
          <p:nvPr/>
        </p:nvSpPr>
        <p:spPr bwMode="auto">
          <a:xfrm>
            <a:off x="3798888" y="511016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7" name="Rectangle 96"/>
          <p:cNvSpPr/>
          <p:nvPr/>
        </p:nvSpPr>
        <p:spPr bwMode="auto">
          <a:xfrm>
            <a:off x="4491038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ROM</a:t>
            </a:r>
          </a:p>
          <a:p>
            <a:pPr algn="ctr">
              <a:defRPr/>
            </a:pPr>
            <a:r>
              <a:rPr lang="en-GB" sz="1200" b="0" dirty="0"/>
              <a:t>Table</a:t>
            </a:r>
          </a:p>
        </p:txBody>
      </p:sp>
      <p:sp>
        <p:nvSpPr>
          <p:cNvPr id="98" name="Down Arrow 97"/>
          <p:cNvSpPr/>
          <p:nvPr/>
        </p:nvSpPr>
        <p:spPr bwMode="auto">
          <a:xfrm>
            <a:off x="4713288" y="511016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9" name="Rectangle 98"/>
          <p:cNvSpPr/>
          <p:nvPr/>
        </p:nvSpPr>
        <p:spPr bwMode="auto">
          <a:xfrm>
            <a:off x="5405438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AHB</a:t>
            </a:r>
          </a:p>
          <a:p>
            <a:pPr algn="ctr">
              <a:defRPr/>
            </a:pPr>
            <a:r>
              <a:rPr lang="en-GB" sz="1200" b="0" dirty="0"/>
              <a:t>Peripheral</a:t>
            </a:r>
          </a:p>
        </p:txBody>
      </p:sp>
      <p:sp>
        <p:nvSpPr>
          <p:cNvPr id="100" name="Down Arrow 99"/>
          <p:cNvSpPr/>
          <p:nvPr/>
        </p:nvSpPr>
        <p:spPr bwMode="auto">
          <a:xfrm>
            <a:off x="5627688" y="5110163"/>
            <a:ext cx="303212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5" name="Rectangle 124"/>
          <p:cNvSpPr/>
          <p:nvPr/>
        </p:nvSpPr>
        <p:spPr bwMode="auto">
          <a:xfrm>
            <a:off x="855663" y="5043488"/>
            <a:ext cx="5327650" cy="1936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ARM AMBA 3 AHB-</a:t>
            </a:r>
            <a:r>
              <a:rPr lang="en-GB" sz="1200" b="0" dirty="0" err="1"/>
              <a:t>Lite</a:t>
            </a:r>
            <a:r>
              <a:rPr lang="en-GB" sz="1200" b="0" dirty="0"/>
              <a:t> System Bus</a:t>
            </a:r>
          </a:p>
        </p:txBody>
      </p:sp>
      <p:sp>
        <p:nvSpPr>
          <p:cNvPr id="141" name="Rectangle 140"/>
          <p:cNvSpPr/>
          <p:nvPr/>
        </p:nvSpPr>
        <p:spPr bwMode="auto">
          <a:xfrm>
            <a:off x="854075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RAM</a:t>
            </a:r>
          </a:p>
        </p:txBody>
      </p:sp>
      <p:sp>
        <p:nvSpPr>
          <p:cNvPr id="142" name="Down Arrow 141"/>
          <p:cNvSpPr/>
          <p:nvPr/>
        </p:nvSpPr>
        <p:spPr bwMode="auto">
          <a:xfrm>
            <a:off x="1076325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3" name="Rectangle 142"/>
          <p:cNvSpPr/>
          <p:nvPr/>
        </p:nvSpPr>
        <p:spPr bwMode="auto">
          <a:xfrm>
            <a:off x="1765300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UART</a:t>
            </a:r>
          </a:p>
        </p:txBody>
      </p:sp>
      <p:sp>
        <p:nvSpPr>
          <p:cNvPr id="144" name="Down Arrow 143"/>
          <p:cNvSpPr/>
          <p:nvPr/>
        </p:nvSpPr>
        <p:spPr bwMode="auto">
          <a:xfrm>
            <a:off x="1987550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5" name="Rectangle 144"/>
          <p:cNvSpPr/>
          <p:nvPr/>
        </p:nvSpPr>
        <p:spPr bwMode="auto">
          <a:xfrm>
            <a:off x="2676525" y="5492750"/>
            <a:ext cx="777875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VGA</a:t>
            </a:r>
          </a:p>
        </p:txBody>
      </p:sp>
      <p:sp>
        <p:nvSpPr>
          <p:cNvPr id="146" name="Down Arrow 145"/>
          <p:cNvSpPr/>
          <p:nvPr/>
        </p:nvSpPr>
        <p:spPr bwMode="auto">
          <a:xfrm>
            <a:off x="2898775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7" name="Rectangle 146"/>
          <p:cNvSpPr/>
          <p:nvPr/>
        </p:nvSpPr>
        <p:spPr bwMode="auto">
          <a:xfrm>
            <a:off x="3576638" y="5492750"/>
            <a:ext cx="776287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GPIO</a:t>
            </a:r>
          </a:p>
        </p:txBody>
      </p:sp>
      <p:sp>
        <p:nvSpPr>
          <p:cNvPr id="148" name="Down Arrow 147"/>
          <p:cNvSpPr/>
          <p:nvPr/>
        </p:nvSpPr>
        <p:spPr bwMode="auto">
          <a:xfrm>
            <a:off x="3797300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9" name="Rectangle 148"/>
          <p:cNvSpPr/>
          <p:nvPr/>
        </p:nvSpPr>
        <p:spPr bwMode="auto">
          <a:xfrm>
            <a:off x="4491038" y="5492750"/>
            <a:ext cx="776287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Timer</a:t>
            </a:r>
          </a:p>
        </p:txBody>
      </p:sp>
      <p:sp>
        <p:nvSpPr>
          <p:cNvPr id="150" name="Down Arrow 149"/>
          <p:cNvSpPr/>
          <p:nvPr/>
        </p:nvSpPr>
        <p:spPr bwMode="auto">
          <a:xfrm>
            <a:off x="4711700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1" name="Rectangle 150"/>
          <p:cNvSpPr/>
          <p:nvPr/>
        </p:nvSpPr>
        <p:spPr bwMode="auto">
          <a:xfrm>
            <a:off x="5405438" y="5492750"/>
            <a:ext cx="776287" cy="403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7-segment</a:t>
            </a:r>
          </a:p>
          <a:p>
            <a:pPr algn="ctr">
              <a:defRPr/>
            </a:pPr>
            <a:r>
              <a:rPr lang="en-GB" sz="1200" b="0" dirty="0"/>
              <a:t>Display</a:t>
            </a:r>
          </a:p>
        </p:txBody>
      </p:sp>
      <p:sp>
        <p:nvSpPr>
          <p:cNvPr id="152" name="Down Arrow 151"/>
          <p:cNvSpPr/>
          <p:nvPr/>
        </p:nvSpPr>
        <p:spPr bwMode="auto">
          <a:xfrm>
            <a:off x="5626100" y="5110163"/>
            <a:ext cx="303213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3" name="Rectangle 152"/>
          <p:cNvSpPr/>
          <p:nvPr/>
        </p:nvSpPr>
        <p:spPr bwMode="auto">
          <a:xfrm>
            <a:off x="2767013" y="4040188"/>
            <a:ext cx="1335087" cy="6461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sz="1200" b="0" dirty="0">
                <a:cs typeface="Arial" charset="0"/>
              </a:rPr>
              <a:t>Microprocessor</a:t>
            </a:r>
          </a:p>
        </p:txBody>
      </p:sp>
      <p:sp>
        <p:nvSpPr>
          <p:cNvPr id="154" name="Down Arrow 153"/>
          <p:cNvSpPr/>
          <p:nvPr/>
        </p:nvSpPr>
        <p:spPr bwMode="auto">
          <a:xfrm rot="10800000">
            <a:off x="3284538" y="4686300"/>
            <a:ext cx="292100" cy="395288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5" name="Rectangle 154"/>
          <p:cNvSpPr/>
          <p:nvPr/>
        </p:nvSpPr>
        <p:spPr bwMode="auto">
          <a:xfrm>
            <a:off x="1152525" y="5043488"/>
            <a:ext cx="4702175" cy="17303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ARM AMBA 3 AHB-</a:t>
            </a:r>
            <a:r>
              <a:rPr lang="en-GB" sz="1200" b="0" dirty="0" err="1"/>
              <a:t>Lite</a:t>
            </a:r>
            <a:r>
              <a:rPr lang="en-GB" sz="1200" b="0" dirty="0"/>
              <a:t> System Bus</a:t>
            </a:r>
          </a:p>
        </p:txBody>
      </p:sp>
      <p:sp>
        <p:nvSpPr>
          <p:cNvPr id="16417" name="TextBox 134"/>
          <p:cNvSpPr txBox="1">
            <a:spLocks noChangeArrowheads="1"/>
          </p:cNvSpPr>
          <p:nvPr/>
        </p:nvSpPr>
        <p:spPr bwMode="auto">
          <a:xfrm>
            <a:off x="2165350" y="5997575"/>
            <a:ext cx="29384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b="0"/>
              <a:t>EDK: A simplified ARM-based SoC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Coming next…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4595812" cy="54737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1800" dirty="0" smtClean="0"/>
              <a:t>In the following modules, you will be: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Learning ARM Cortex-M0 processor architecture and AMBA3 AHB bus protocol;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Implementing </a:t>
            </a:r>
            <a:r>
              <a:rPr lang="en-GB" sz="1600" dirty="0" smtClean="0"/>
              <a:t>a basic ARM-based SoC using CortexM0 and AHB </a:t>
            </a:r>
            <a:r>
              <a:rPr lang="en-GB" sz="1600" dirty="0" smtClean="0"/>
              <a:t>bus </a:t>
            </a:r>
            <a:r>
              <a:rPr lang="en-GB" sz="1600" dirty="0" smtClean="0"/>
              <a:t>and prototype them onto a FPGA chip;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Developing your own hardware peripherals;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Developing </a:t>
            </a:r>
            <a:r>
              <a:rPr lang="en-GB" sz="1600" dirty="0" smtClean="0"/>
              <a:t>Software drivers for your physical IPs;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Demonstrating </a:t>
            </a:r>
            <a:r>
              <a:rPr lang="en-GB" sz="1600" dirty="0" smtClean="0"/>
              <a:t>your SoC through a game application  (the SNAKE game as shown in the right-side picture).</a:t>
            </a:r>
          </a:p>
        </p:txBody>
      </p:sp>
      <p:pic>
        <p:nvPicPr>
          <p:cNvPr id="17413" name="Picture 5" descr="C:\Users\seahon01\Desktop\imag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293" y="934400"/>
            <a:ext cx="3959789" cy="5279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Coming next…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1303337"/>
          </a:xfrm>
        </p:spPr>
        <p:txBody>
          <a:bodyPr/>
          <a:lstStyle/>
          <a:p>
            <a:r>
              <a:rPr lang="en-GB" sz="2000" dirty="0" smtClean="0"/>
              <a:t>You </a:t>
            </a:r>
            <a:r>
              <a:rPr lang="en-GB" sz="2000" dirty="0" smtClean="0"/>
              <a:t>will be following a design flow from low-level hardware </a:t>
            </a:r>
            <a:r>
              <a:rPr lang="en-GB" sz="2000" dirty="0" smtClean="0"/>
              <a:t>implementation to </a:t>
            </a:r>
            <a:r>
              <a:rPr lang="en-GB" sz="2000" dirty="0" smtClean="0"/>
              <a:t>high-level software application design.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5233988" y="4613275"/>
            <a:ext cx="313848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5346700" y="5173662"/>
            <a:ext cx="846138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6411913" y="5173662"/>
            <a:ext cx="846137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7443788" y="5173662"/>
            <a:ext cx="844550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UART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5346700" y="4699000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Timer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6403975" y="4699000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GPIO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7431088" y="4699000"/>
            <a:ext cx="846137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7-segment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2643188" y="4090987"/>
            <a:ext cx="2090737" cy="265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CMSIS-Core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2643188" y="3509962"/>
            <a:ext cx="5729287" cy="3000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Application Programming Interface (API)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643188" y="2878137"/>
            <a:ext cx="5729287" cy="347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Application </a:t>
            </a:r>
            <a:r>
              <a:rPr lang="en-GB" sz="1200" dirty="0" smtClean="0">
                <a:cs typeface="Arial" charset="0"/>
              </a:rPr>
              <a:t>Design (e.g. Game)</a:t>
            </a:r>
            <a:endParaRPr lang="en-GB" sz="1200" dirty="0">
              <a:cs typeface="Arial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643188" y="4613275"/>
            <a:ext cx="209073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dirty="0">
                <a:cs typeface="Arial" charset="0"/>
              </a:rPr>
              <a:t>Processor</a:t>
            </a:r>
          </a:p>
        </p:txBody>
      </p:sp>
      <p:sp>
        <p:nvSpPr>
          <p:cNvPr id="35" name="Up-Down Arrow 34"/>
          <p:cNvSpPr/>
          <p:nvPr/>
        </p:nvSpPr>
        <p:spPr bwMode="auto">
          <a:xfrm>
            <a:off x="3621088" y="4356100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6" name="Up-Down Arrow 35"/>
          <p:cNvSpPr/>
          <p:nvPr/>
        </p:nvSpPr>
        <p:spPr bwMode="auto">
          <a:xfrm>
            <a:off x="3621088" y="3813175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>
              <a:cs typeface="Arial" charset="0"/>
            </a:endParaRPr>
          </a:p>
        </p:txBody>
      </p:sp>
      <p:sp>
        <p:nvSpPr>
          <p:cNvPr id="37" name="Up-Down Arrow 36"/>
          <p:cNvSpPr/>
          <p:nvPr/>
        </p:nvSpPr>
        <p:spPr bwMode="auto">
          <a:xfrm>
            <a:off x="5430838" y="3232150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>
              <a:cs typeface="Arial" charset="0"/>
            </a:endParaRPr>
          </a:p>
        </p:txBody>
      </p:sp>
      <p:sp>
        <p:nvSpPr>
          <p:cNvPr id="38" name="TextBox 21"/>
          <p:cNvSpPr txBox="1">
            <a:spLocks noChangeArrowheads="1"/>
          </p:cNvSpPr>
          <p:nvPr/>
        </p:nvSpPr>
        <p:spPr bwMode="auto">
          <a:xfrm>
            <a:off x="863600" y="4933950"/>
            <a:ext cx="167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Hardware design</a:t>
            </a:r>
          </a:p>
        </p:txBody>
      </p:sp>
      <p:sp>
        <p:nvSpPr>
          <p:cNvPr id="39" name="TextBox 22"/>
          <p:cNvSpPr txBox="1">
            <a:spLocks noChangeArrowheads="1"/>
          </p:cNvSpPr>
          <p:nvPr/>
        </p:nvSpPr>
        <p:spPr bwMode="auto">
          <a:xfrm>
            <a:off x="863600" y="3660775"/>
            <a:ext cx="17795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Software low-level drivers &amp; libraries programing </a:t>
            </a:r>
          </a:p>
        </p:txBody>
      </p:sp>
      <p:sp>
        <p:nvSpPr>
          <p:cNvPr id="40" name="TextBox 23"/>
          <p:cNvSpPr txBox="1">
            <a:spLocks noChangeArrowheads="1"/>
          </p:cNvSpPr>
          <p:nvPr/>
        </p:nvSpPr>
        <p:spPr bwMode="auto">
          <a:xfrm>
            <a:off x="863600" y="2765425"/>
            <a:ext cx="20701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Software high-level application development</a:t>
            </a:r>
          </a:p>
        </p:txBody>
      </p:sp>
      <p:sp>
        <p:nvSpPr>
          <p:cNvPr id="41" name="Up Arrow 40"/>
          <p:cNvSpPr/>
          <p:nvPr/>
        </p:nvSpPr>
        <p:spPr bwMode="auto">
          <a:xfrm>
            <a:off x="533400" y="2765425"/>
            <a:ext cx="279400" cy="2841625"/>
          </a:xfrm>
          <a:prstGeom prst="upArrow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2" name="Up-Down Arrow 41"/>
          <p:cNvSpPr/>
          <p:nvPr/>
        </p:nvSpPr>
        <p:spPr bwMode="auto">
          <a:xfrm rot="5400000">
            <a:off x="4804569" y="4860131"/>
            <a:ext cx="358775" cy="500063"/>
          </a:xfrm>
          <a:prstGeom prst="upDownArrow">
            <a:avLst>
              <a:gd name="adj1" fmla="val 57296"/>
              <a:gd name="adj2" fmla="val 46826"/>
            </a:avLst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dirty="0">
              <a:cs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5233988" y="4090987"/>
            <a:ext cx="3138487" cy="265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Peripheral drivers</a:t>
            </a:r>
          </a:p>
        </p:txBody>
      </p:sp>
      <p:sp>
        <p:nvSpPr>
          <p:cNvPr id="44" name="Up-Down Arrow 43"/>
          <p:cNvSpPr/>
          <p:nvPr/>
        </p:nvSpPr>
        <p:spPr bwMode="auto">
          <a:xfrm>
            <a:off x="6802438" y="4356100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5" name="Up-Down Arrow 44"/>
          <p:cNvSpPr/>
          <p:nvPr/>
        </p:nvSpPr>
        <p:spPr bwMode="auto">
          <a:xfrm>
            <a:off x="6802438" y="3813175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>
              <a:cs typeface="Arial" charset="0"/>
            </a:endParaRPr>
          </a:p>
        </p:txBody>
      </p:sp>
      <p:sp>
        <p:nvSpPr>
          <p:cNvPr id="46" name="TextBox 21"/>
          <p:cNvSpPr txBox="1">
            <a:spLocks noChangeArrowheads="1"/>
          </p:cNvSpPr>
          <p:nvPr/>
        </p:nvSpPr>
        <p:spPr bwMode="auto">
          <a:xfrm>
            <a:off x="4746625" y="4956175"/>
            <a:ext cx="569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AHB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Useful Resources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Reference1 </a:t>
            </a:r>
          </a:p>
          <a:p>
            <a:pPr lvl="1"/>
            <a:r>
              <a:rPr lang="en-GB" dirty="0" smtClean="0"/>
              <a:t>Book 1: “The Definitive Guide to the ARM Cortex-M0” by Joseph Yiu, ISBN-10: 0123854776, ISBN-13: 978-0123854773, March 11, 2011</a:t>
            </a:r>
          </a:p>
          <a:p>
            <a:endParaRPr lang="en-GB" dirty="0" smtClean="0"/>
          </a:p>
          <a:p>
            <a:r>
              <a:rPr lang="en-GB" dirty="0" smtClean="0"/>
              <a:t>Reference2 </a:t>
            </a:r>
          </a:p>
          <a:p>
            <a:pPr lvl="1"/>
            <a:r>
              <a:rPr lang="en-GB" dirty="0" smtClean="0"/>
              <a:t>Book 2: “ARM System-on-chip Architecture” by Prof Steve </a:t>
            </a:r>
            <a:r>
              <a:rPr lang="en-GB" dirty="0" err="1" smtClean="0"/>
              <a:t>Furber</a:t>
            </a:r>
            <a:r>
              <a:rPr lang="en-GB" dirty="0" smtClean="0"/>
              <a:t>, ISBN-10: 0201675196, ISBN-13: 978-0201675191, 17 Aug 2000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Module Syllabus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What is a System-on-Chip</a:t>
            </a:r>
          </a:p>
          <a:p>
            <a:r>
              <a:rPr lang="en-GB" sz="1800" dirty="0" smtClean="0"/>
              <a:t>Advantages of SoC</a:t>
            </a:r>
          </a:p>
          <a:p>
            <a:r>
              <a:rPr lang="en-GB" sz="1800" dirty="0" smtClean="0"/>
              <a:t>Limitations of SoC</a:t>
            </a:r>
          </a:p>
          <a:p>
            <a:r>
              <a:rPr lang="en-GB" sz="1800" dirty="0" smtClean="0"/>
              <a:t>SoC Vs. Microcontroller Vs. Microprocessor</a:t>
            </a:r>
          </a:p>
          <a:p>
            <a:r>
              <a:rPr lang="en-GB" sz="1800" dirty="0" smtClean="0"/>
              <a:t>Commercialized SoCs</a:t>
            </a:r>
          </a:p>
          <a:p>
            <a:r>
              <a:rPr lang="en-GB" sz="1800" dirty="0" smtClean="0"/>
              <a:t>SoC Examples</a:t>
            </a:r>
          </a:p>
          <a:p>
            <a:r>
              <a:rPr lang="en-GB" sz="1800" dirty="0" smtClean="0"/>
              <a:t>SoC Design Flow</a:t>
            </a:r>
          </a:p>
          <a:p>
            <a:r>
              <a:rPr lang="en-GB" sz="1800" dirty="0" smtClean="0"/>
              <a:t>What is inside of a SoC</a:t>
            </a:r>
          </a:p>
          <a:p>
            <a:r>
              <a:rPr lang="en-GB" sz="1800" dirty="0" smtClean="0"/>
              <a:t>ARM-based SoC</a:t>
            </a:r>
          </a:p>
          <a:p>
            <a:r>
              <a:rPr lang="en-GB" sz="1800" dirty="0" smtClean="0"/>
              <a:t>Design a Simple ARM-based SoC</a:t>
            </a:r>
          </a:p>
          <a:p>
            <a:r>
              <a:rPr lang="en-GB" sz="1800" dirty="0" smtClean="0"/>
              <a:t>Coming next…</a:t>
            </a:r>
          </a:p>
          <a:p>
            <a:r>
              <a:rPr lang="en-GB" sz="1800" dirty="0" smtClean="0"/>
              <a:t>Useful Resources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is a System-on-Chip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1493837"/>
          </a:xfrm>
        </p:spPr>
        <p:txBody>
          <a:bodyPr/>
          <a:lstStyle/>
          <a:p>
            <a:r>
              <a:rPr lang="en-GB" sz="2000" dirty="0" smtClean="0"/>
              <a:t>A System-on-Chip (SoC) is a integrated circuit that packages basic computing components into a single chip.</a:t>
            </a:r>
          </a:p>
          <a:p>
            <a:r>
              <a:rPr lang="en-GB" sz="2000" dirty="0" smtClean="0"/>
              <a:t>A SoC has most of the components to power a computer.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27400"/>
            <a:ext cx="306228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21"/>
          <p:cNvSpPr txBox="1">
            <a:spLocks noChangeArrowheads="1"/>
          </p:cNvSpPr>
          <p:nvPr/>
        </p:nvSpPr>
        <p:spPr bwMode="auto">
          <a:xfrm>
            <a:off x="5737225" y="6167438"/>
            <a:ext cx="34067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GB" sz="700" b="0"/>
              <a:t>Picture source: http://thecustomizewindows.com/, http://www.adafruit.com/</a:t>
            </a:r>
          </a:p>
        </p:txBody>
      </p:sp>
      <p:pic>
        <p:nvPicPr>
          <p:cNvPr id="51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663" y="3230563"/>
            <a:ext cx="2143125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ight Arrow 22"/>
          <p:cNvSpPr/>
          <p:nvPr/>
        </p:nvSpPr>
        <p:spPr bwMode="auto">
          <a:xfrm>
            <a:off x="3497263" y="4108450"/>
            <a:ext cx="660400" cy="355600"/>
          </a:xfrm>
          <a:prstGeom prst="rightArrow">
            <a:avLst>
              <a:gd name="adj1" fmla="val 50000"/>
              <a:gd name="adj2" fmla="val 72834"/>
            </a:avLst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128" name="TextBox 23"/>
          <p:cNvSpPr txBox="1">
            <a:spLocks noChangeArrowheads="1"/>
          </p:cNvSpPr>
          <p:nvPr/>
        </p:nvSpPr>
        <p:spPr bwMode="auto">
          <a:xfrm>
            <a:off x="1060450" y="5380038"/>
            <a:ext cx="20256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Mother board of a PC</a:t>
            </a:r>
          </a:p>
        </p:txBody>
      </p:sp>
      <p:sp>
        <p:nvSpPr>
          <p:cNvPr id="5129" name="TextBox 26"/>
          <p:cNvSpPr txBox="1">
            <a:spLocks noChangeArrowheads="1"/>
          </p:cNvSpPr>
          <p:nvPr/>
        </p:nvSpPr>
        <p:spPr bwMode="auto">
          <a:xfrm>
            <a:off x="5667375" y="5380038"/>
            <a:ext cx="15970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System on a Chip</a:t>
            </a:r>
          </a:p>
        </p:txBody>
      </p:sp>
      <p:sp>
        <p:nvSpPr>
          <p:cNvPr id="2" name="Rectangular Callout 1"/>
          <p:cNvSpPr/>
          <p:nvPr/>
        </p:nvSpPr>
        <p:spPr bwMode="auto">
          <a:xfrm>
            <a:off x="6670675" y="3646488"/>
            <a:ext cx="2154238" cy="1281112"/>
          </a:xfrm>
          <a:prstGeom prst="wedgeRectCallout">
            <a:avLst>
              <a:gd name="adj1" fmla="val -113949"/>
              <a:gd name="adj2" fmla="val -1194"/>
            </a:avLst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Rectangle 2"/>
          <p:cNvSpPr/>
          <p:nvPr/>
        </p:nvSpPr>
        <p:spPr bwMode="auto">
          <a:xfrm>
            <a:off x="6781800" y="3713163"/>
            <a:ext cx="1897063" cy="263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ARM cores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6781800" y="4108450"/>
            <a:ext cx="1897063" cy="2635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AMBA buses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6846888" y="4548188"/>
            <a:ext cx="1895475" cy="2635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200" b="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6781800" y="4481513"/>
            <a:ext cx="1897063" cy="2635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b="0" dirty="0"/>
              <a:t>Physical 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Advantages of SoC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Higher performance benefiting from:</a:t>
            </a:r>
          </a:p>
          <a:p>
            <a:pPr lvl="1"/>
            <a:r>
              <a:rPr lang="en-GB" sz="1600" dirty="0" smtClean="0"/>
              <a:t>Less propagation delay since internal wires are shorter;</a:t>
            </a:r>
          </a:p>
          <a:p>
            <a:pPr lvl="1"/>
            <a:r>
              <a:rPr lang="en-GB" sz="1600" dirty="0" smtClean="0"/>
              <a:t>Less gate delay as internal transistors have lower electrical impedance;</a:t>
            </a:r>
          </a:p>
          <a:p>
            <a:r>
              <a:rPr lang="en-GB" sz="1800" dirty="0" smtClean="0"/>
              <a:t>Power efficiency benefiting from:</a:t>
            </a:r>
          </a:p>
          <a:p>
            <a:pPr lvl="1"/>
            <a:r>
              <a:rPr lang="en-GB" sz="1600" dirty="0" smtClean="0"/>
              <a:t>Lower voltage required (typically &lt; 2.0 volts) compared with external chip voltage (typically &gt;3.0 volts);</a:t>
            </a:r>
          </a:p>
          <a:p>
            <a:pPr lvl="1"/>
            <a:r>
              <a:rPr lang="en-GB" sz="1600" dirty="0" smtClean="0"/>
              <a:t>Less capacitance;</a:t>
            </a:r>
          </a:p>
          <a:p>
            <a:r>
              <a:rPr lang="en-GB" sz="1800" dirty="0" smtClean="0"/>
              <a:t>Lighter footprint:</a:t>
            </a:r>
          </a:p>
          <a:p>
            <a:pPr lvl="1"/>
            <a:r>
              <a:rPr lang="en-GB" sz="1600" dirty="0" smtClean="0"/>
              <a:t>Device size and weight is reduced;</a:t>
            </a:r>
          </a:p>
          <a:p>
            <a:r>
              <a:rPr lang="en-GB" sz="1800" dirty="0" smtClean="0"/>
              <a:t>Higher reliability:</a:t>
            </a:r>
          </a:p>
          <a:p>
            <a:pPr lvl="1"/>
            <a:r>
              <a:rPr lang="en-GB" sz="1600" dirty="0" smtClean="0"/>
              <a:t>All encapsulated in a single chip package, less </a:t>
            </a:r>
            <a:r>
              <a:rPr lang="en-GB" sz="1600" dirty="0" smtClean="0"/>
              <a:t>interference from the </a:t>
            </a:r>
            <a:r>
              <a:rPr lang="en-GB" sz="1600" dirty="0" smtClean="0"/>
              <a:t>external world;</a:t>
            </a:r>
          </a:p>
          <a:p>
            <a:r>
              <a:rPr lang="en-GB" sz="1800" dirty="0" smtClean="0"/>
              <a:t>Low cost:</a:t>
            </a:r>
            <a:endParaRPr lang="en-GB" sz="1800" dirty="0"/>
          </a:p>
          <a:p>
            <a:pPr lvl="1"/>
            <a:r>
              <a:rPr lang="en-GB" sz="1600" dirty="0" smtClean="0"/>
              <a:t>The cost per unit is reduced since a single chip design can be fabricated in a large </a:t>
            </a:r>
            <a:r>
              <a:rPr lang="en-GB" sz="1600" dirty="0" smtClean="0"/>
              <a:t>volumes.</a:t>
            </a:r>
            <a:endParaRPr lang="en-GB" sz="1600" dirty="0"/>
          </a:p>
          <a:p>
            <a:pPr lvl="1"/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Limitations of SoC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GB" sz="1800" dirty="0" smtClean="0"/>
              <a:t>Less flexibility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Unlike a PC or a laptop, which allows you to upgrade a single component, such as RAM or graphic card, a SoC cannot be </a:t>
            </a:r>
            <a:r>
              <a:rPr lang="en-GB" sz="1600" dirty="0" smtClean="0"/>
              <a:t>easily </a:t>
            </a:r>
            <a:r>
              <a:rPr lang="en-GB" sz="1600" dirty="0" smtClean="0"/>
              <a:t>upgraded </a:t>
            </a:r>
            <a:r>
              <a:rPr lang="en-GB" sz="1600" dirty="0" smtClean="0"/>
              <a:t>after manufacture;</a:t>
            </a:r>
          </a:p>
          <a:p>
            <a:pPr>
              <a:spcBef>
                <a:spcPts val="1800"/>
              </a:spcBef>
            </a:pPr>
            <a:r>
              <a:rPr lang="en-GB" sz="1800" dirty="0" smtClean="0"/>
              <a:t>Application Specific </a:t>
            </a:r>
            <a:endParaRPr lang="en-GB" sz="1800" dirty="0" smtClean="0"/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Most SoCs are specified to particular applications thus they are not </a:t>
            </a:r>
            <a:r>
              <a:rPr lang="en-GB" sz="1600" dirty="0" smtClean="0"/>
              <a:t>easily adapted </a:t>
            </a:r>
            <a:r>
              <a:rPr lang="en-GB" sz="1600" dirty="0" smtClean="0"/>
              <a:t>to </a:t>
            </a:r>
            <a:r>
              <a:rPr lang="en-GB" sz="1600" dirty="0" smtClean="0"/>
              <a:t>other applications.</a:t>
            </a:r>
            <a:endParaRPr lang="en-GB" sz="1600" dirty="0" smtClean="0"/>
          </a:p>
          <a:p>
            <a:pPr>
              <a:spcBef>
                <a:spcPts val="1800"/>
              </a:spcBef>
            </a:pPr>
            <a:r>
              <a:rPr lang="en-GB" sz="1800" dirty="0" smtClean="0"/>
              <a:t>Complexity 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A SoC design usually requires advanced skills compared with board-level development.</a:t>
            </a:r>
          </a:p>
          <a:p>
            <a:pPr>
              <a:spcBef>
                <a:spcPts val="1800"/>
              </a:spcBef>
            </a:pPr>
            <a:endParaRPr lang="en-GB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SoC Vs. Microcontroller Vs. Processor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GB" sz="1800" dirty="0" smtClean="0"/>
              <a:t>All implemented on a single chip package, differences include:</a:t>
            </a:r>
          </a:p>
          <a:p>
            <a:pPr>
              <a:spcBef>
                <a:spcPts val="1800"/>
              </a:spcBef>
            </a:pPr>
            <a:r>
              <a:rPr lang="en-GB" sz="1800" dirty="0" smtClean="0"/>
              <a:t>Processor (CPU)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Is a single processor core;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Normally can be used for general purpose, but needs to be supported with </a:t>
            </a:r>
            <a:r>
              <a:rPr lang="en-GB" sz="1600" dirty="0" smtClean="0"/>
              <a:t>Memories </a:t>
            </a:r>
            <a:r>
              <a:rPr lang="en-GB" sz="1600" dirty="0" smtClean="0"/>
              <a:t>and IOs;</a:t>
            </a:r>
          </a:p>
          <a:p>
            <a:pPr>
              <a:spcBef>
                <a:spcPts val="1800"/>
              </a:spcBef>
            </a:pPr>
            <a:r>
              <a:rPr lang="en-GB" sz="1800" dirty="0" smtClean="0"/>
              <a:t>Microcontroller (MCU)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Typically has a single processor core;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Has </a:t>
            </a:r>
            <a:r>
              <a:rPr lang="en-GB" sz="1600" dirty="0" smtClean="0"/>
              <a:t>Memory </a:t>
            </a:r>
            <a:r>
              <a:rPr lang="en-GB" sz="1600" dirty="0" smtClean="0"/>
              <a:t>blocks,  basic </a:t>
            </a:r>
            <a:r>
              <a:rPr lang="en-GB" sz="1600" dirty="0" smtClean="0"/>
              <a:t>IOs </a:t>
            </a:r>
            <a:r>
              <a:rPr lang="en-GB" sz="1600" dirty="0" smtClean="0"/>
              <a:t>and other basic peripherals;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Mainly used for basic control purpose, such as embedded applications;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SoC Vs. Microcontroller Vs. Processor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GB" sz="1800" dirty="0" smtClean="0"/>
              <a:t>SoC – System on Chip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Can have a single or multiple powerful processor cores;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Has larger </a:t>
            </a:r>
            <a:r>
              <a:rPr lang="en-GB" sz="1600" dirty="0" smtClean="0"/>
              <a:t>Memory </a:t>
            </a:r>
            <a:r>
              <a:rPr lang="en-GB" sz="1600" dirty="0" smtClean="0"/>
              <a:t>blocks, a variety of IOs, and other peripherals;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Normally integrated with more powerful blocks, e.g. GPU, DSP, video/ audio encoder/ decoder;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Usually capable of running operating systems, e.g. Windows, Linux, </a:t>
            </a:r>
            <a:r>
              <a:rPr lang="en-GB" sz="1600" dirty="0" err="1" smtClean="0"/>
              <a:t>iOS</a:t>
            </a:r>
            <a:r>
              <a:rPr lang="en-GB" sz="1600" dirty="0" smtClean="0"/>
              <a:t> and Android;</a:t>
            </a:r>
          </a:p>
          <a:p>
            <a:pPr lvl="1">
              <a:spcBef>
                <a:spcPts val="1800"/>
              </a:spcBef>
            </a:pPr>
            <a:r>
              <a:rPr lang="en-GB" sz="1600" dirty="0" smtClean="0"/>
              <a:t>Mainly used for </a:t>
            </a:r>
            <a:r>
              <a:rPr lang="en-GB" sz="1600" dirty="0" smtClean="0"/>
              <a:t>advanced </a:t>
            </a:r>
            <a:r>
              <a:rPr lang="en-GB" sz="1600" dirty="0" smtClean="0"/>
              <a:t>applications, such as the main chip of a digital device (smart phones, tablets).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Commercialized SoCs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Benefiting from its power efficiency, SoCs have been widely used in mobile devices, such as smartphones, </a:t>
            </a:r>
            <a:r>
              <a:rPr lang="en-GB" sz="1800" dirty="0" smtClean="0"/>
              <a:t>tablets </a:t>
            </a:r>
            <a:r>
              <a:rPr lang="en-GB" sz="1800" dirty="0" smtClean="0"/>
              <a:t>and digital cameras.</a:t>
            </a:r>
          </a:p>
          <a:p>
            <a:endParaRPr lang="en-GB" sz="1800" dirty="0" smtClean="0"/>
          </a:p>
          <a:p>
            <a:r>
              <a:rPr lang="en-GB" sz="1800" dirty="0" smtClean="0"/>
              <a:t>A number of SoCs have been developed by a large eco-system </a:t>
            </a:r>
            <a:r>
              <a:rPr lang="en-GB" sz="1800" dirty="0" smtClean="0"/>
              <a:t>of </a:t>
            </a:r>
            <a:r>
              <a:rPr lang="en-GB" sz="1800" dirty="0" smtClean="0"/>
              <a:t>design companies</a:t>
            </a:r>
            <a:r>
              <a:rPr lang="en-GB" sz="1800" dirty="0" smtClean="0"/>
              <a:t>, </a:t>
            </a:r>
            <a:r>
              <a:rPr lang="en-GB" sz="1800" dirty="0" err="1" smtClean="0"/>
              <a:t>eg</a:t>
            </a:r>
            <a:r>
              <a:rPr lang="en-GB" sz="1800" dirty="0" smtClean="0"/>
              <a:t>-, </a:t>
            </a:r>
            <a:r>
              <a:rPr lang="en-GB" sz="1800" dirty="0" err="1" smtClean="0"/>
              <a:t>Snapdragon</a:t>
            </a:r>
            <a:r>
              <a:rPr lang="en-GB" sz="1800" baseline="30000" dirty="0" err="1" smtClean="0"/>
              <a:t>TM</a:t>
            </a:r>
            <a:r>
              <a:rPr lang="en-GB" sz="1800" dirty="0" smtClean="0"/>
              <a:t> by Qualcomm</a:t>
            </a:r>
            <a:r>
              <a:rPr lang="en-GB" sz="1800" baseline="30000" dirty="0" smtClean="0"/>
              <a:t>®</a:t>
            </a:r>
            <a:r>
              <a:rPr lang="en-GB" sz="1800" dirty="0" smtClean="0"/>
              <a:t>, </a:t>
            </a:r>
            <a:r>
              <a:rPr lang="en-GB" sz="1800" dirty="0" err="1" smtClean="0"/>
              <a:t>Tegra</a:t>
            </a:r>
            <a:r>
              <a:rPr lang="en-GB" sz="1800" baseline="30000" dirty="0" smtClean="0"/>
              <a:t>®</a:t>
            </a:r>
            <a:r>
              <a:rPr lang="en-GB" sz="1800" dirty="0" smtClean="0"/>
              <a:t> by </a:t>
            </a:r>
            <a:r>
              <a:rPr lang="en-GB" sz="1800" dirty="0" err="1" smtClean="0"/>
              <a:t>Nvidia</a:t>
            </a:r>
            <a:r>
              <a:rPr lang="en-GB" sz="1800" baseline="30000" dirty="0" smtClean="0"/>
              <a:t>®</a:t>
            </a:r>
            <a:r>
              <a:rPr lang="en-GB" sz="1800" dirty="0" smtClean="0"/>
              <a:t>, </a:t>
            </a:r>
            <a:r>
              <a:rPr lang="en-GB" sz="1800" dirty="0" err="1" smtClean="0"/>
              <a:t>Ax</a:t>
            </a:r>
            <a:r>
              <a:rPr lang="en-GB" sz="1800" dirty="0" smtClean="0"/>
              <a:t> by Apple</a:t>
            </a:r>
            <a:r>
              <a:rPr lang="en-GB" sz="1800" baseline="30000" dirty="0" smtClean="0"/>
              <a:t>®</a:t>
            </a:r>
            <a:r>
              <a:rPr lang="en-GB" sz="1800" dirty="0" smtClean="0"/>
              <a:t>, OMAP</a:t>
            </a:r>
            <a:r>
              <a:rPr lang="en-GB" sz="1800" baseline="30000" dirty="0" smtClean="0"/>
              <a:t>TM</a:t>
            </a:r>
            <a:r>
              <a:rPr lang="en-GB" sz="1800" dirty="0" smtClean="0"/>
              <a:t> by Texas Instruments, </a:t>
            </a:r>
            <a:r>
              <a:rPr lang="en-GB" sz="1800" dirty="0" smtClean="0"/>
              <a:t>etc…</a:t>
            </a:r>
          </a:p>
          <a:p>
            <a:endParaRPr lang="en-GB" sz="1800" dirty="0" smtClean="0"/>
          </a:p>
          <a:p>
            <a:r>
              <a:rPr lang="en-GB" sz="1800" dirty="0" smtClean="0"/>
              <a:t>Most mobile SoCs use ARM-based microprocessors since </a:t>
            </a:r>
            <a:r>
              <a:rPr lang="en-GB" sz="1800" dirty="0" smtClean="0"/>
              <a:t>they deliver </a:t>
            </a:r>
            <a:r>
              <a:rPr lang="en-GB" sz="1800" dirty="0" smtClean="0"/>
              <a:t>high performance with less power consumption.</a:t>
            </a:r>
          </a:p>
          <a:p>
            <a:endParaRPr lang="en-GB" sz="1800" dirty="0" smtClean="0"/>
          </a:p>
          <a:p>
            <a:pPr lvl="1"/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SoC Example: NVIDIA Tegra 2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74663" y="974725"/>
          <a:ext cx="4154487" cy="500539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82712"/>
                <a:gridCol w="2771775"/>
              </a:tblGrid>
              <a:tr h="341476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Designer</a:t>
                      </a:r>
                      <a:endParaRPr lang="en-GB" sz="1600" b="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NVIDIA</a:t>
                      </a:r>
                    </a:p>
                  </a:txBody>
                  <a:tcPr marT="45716" marB="45716"/>
                </a:tc>
              </a:tr>
              <a:tr h="341476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Year</a:t>
                      </a:r>
                      <a:endParaRPr lang="en-GB" sz="1600" b="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2010</a:t>
                      </a:r>
                    </a:p>
                  </a:txBody>
                  <a:tcPr marT="45716" marB="45716"/>
                </a:tc>
              </a:tr>
              <a:tr h="579112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Processor</a:t>
                      </a:r>
                      <a:endParaRPr lang="en-GB" sz="1600" b="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ARM Cortex-A9 </a:t>
                      </a:r>
                    </a:p>
                    <a:p>
                      <a:r>
                        <a:rPr lang="en-GB" sz="1600" b="0" dirty="0" smtClean="0"/>
                        <a:t>(dual-core)</a:t>
                      </a:r>
                    </a:p>
                  </a:txBody>
                  <a:tcPr marT="45716" marB="45716"/>
                </a:tc>
              </a:tr>
              <a:tr h="34147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Frequency</a:t>
                      </a:r>
                      <a:endParaRPr lang="en-GB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Up to 1.2 GHz</a:t>
                      </a:r>
                      <a:endParaRPr lang="en-GB" sz="1600" dirty="0"/>
                    </a:p>
                  </a:txBody>
                  <a:tcPr marT="45716" marB="45716"/>
                </a:tc>
              </a:tr>
              <a:tr h="34147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Memory </a:t>
                      </a:r>
                      <a:endParaRPr lang="en-GB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GB 667 MHz LP-DDR2</a:t>
                      </a:r>
                      <a:endParaRPr lang="en-GB" sz="1600" dirty="0"/>
                    </a:p>
                  </a:txBody>
                  <a:tcPr marT="45716" marB="45716"/>
                </a:tc>
              </a:tr>
              <a:tr h="34147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Graphics</a:t>
                      </a:r>
                      <a:endParaRPr lang="en-GB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ULP GeForce</a:t>
                      </a:r>
                      <a:endParaRPr lang="en-GB" sz="1600" dirty="0"/>
                    </a:p>
                  </a:txBody>
                  <a:tcPr marT="45716" marB="45716"/>
                </a:tc>
              </a:tr>
              <a:tr h="34147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Process</a:t>
                      </a:r>
                      <a:endParaRPr lang="en-GB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40 nm</a:t>
                      </a:r>
                      <a:endParaRPr lang="en-GB" sz="1600" dirty="0"/>
                    </a:p>
                  </a:txBody>
                  <a:tcPr marT="45716" marB="45716"/>
                </a:tc>
              </a:tr>
              <a:tr h="57911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Package</a:t>
                      </a:r>
                      <a:endParaRPr lang="en-GB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12 x12 mm (Package on Package)</a:t>
                      </a:r>
                      <a:endParaRPr lang="en-GB" sz="1600" dirty="0"/>
                    </a:p>
                  </a:txBody>
                  <a:tcPr marT="45716" marB="45716"/>
                </a:tc>
              </a:tr>
              <a:tr h="179831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Used in tablets</a:t>
                      </a:r>
                      <a:endParaRPr lang="en-GB" sz="16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Acer </a:t>
                      </a:r>
                      <a:r>
                        <a:rPr lang="en-GB" sz="1600" dirty="0" err="1" smtClean="0"/>
                        <a:t>Iconia</a:t>
                      </a:r>
                      <a:r>
                        <a:rPr lang="en-GB" sz="1600" dirty="0" smtClean="0"/>
                        <a:t> Tab A500</a:t>
                      </a:r>
                    </a:p>
                    <a:p>
                      <a:r>
                        <a:rPr lang="en-GB" sz="1600" dirty="0" smtClean="0"/>
                        <a:t>Asus </a:t>
                      </a:r>
                      <a:r>
                        <a:rPr lang="en-GB" sz="1600" dirty="0" err="1" smtClean="0"/>
                        <a:t>Eee</a:t>
                      </a:r>
                      <a:r>
                        <a:rPr lang="en-GB" sz="1600" dirty="0" smtClean="0"/>
                        <a:t> Pad Transformer</a:t>
                      </a:r>
                    </a:p>
                    <a:p>
                      <a:r>
                        <a:rPr lang="en-GB" sz="1600" dirty="0" smtClean="0"/>
                        <a:t>Motorola </a:t>
                      </a:r>
                      <a:r>
                        <a:rPr lang="en-GB" sz="1600" dirty="0" err="1" smtClean="0"/>
                        <a:t>Xoom</a:t>
                      </a:r>
                      <a:endParaRPr lang="en-GB" sz="1600" dirty="0" smtClean="0"/>
                    </a:p>
                    <a:p>
                      <a:r>
                        <a:rPr lang="en-GB" sz="1600" dirty="0" smtClean="0"/>
                        <a:t>Motorola </a:t>
                      </a:r>
                      <a:r>
                        <a:rPr lang="en-GB" sz="1600" dirty="0" err="1" smtClean="0"/>
                        <a:t>Xoom</a:t>
                      </a:r>
                      <a:r>
                        <a:rPr lang="en-GB" sz="1600" dirty="0" smtClean="0"/>
                        <a:t> Family Edition</a:t>
                      </a:r>
                    </a:p>
                    <a:p>
                      <a:r>
                        <a:rPr lang="en-GB" sz="1600" dirty="0" smtClean="0"/>
                        <a:t>Samsung Galaxy Tab 10.1</a:t>
                      </a:r>
                    </a:p>
                    <a:p>
                      <a:r>
                        <a:rPr lang="en-GB" sz="1600" dirty="0" smtClean="0"/>
                        <a:t>Toshiba Thrive</a:t>
                      </a:r>
                      <a:endParaRPr lang="en-GB" sz="1600" dirty="0"/>
                    </a:p>
                  </a:txBody>
                  <a:tcPr marT="45716" marB="45716"/>
                </a:tc>
              </a:tr>
            </a:tbl>
          </a:graphicData>
        </a:graphic>
      </p:graphicFrame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89" y="2295494"/>
            <a:ext cx="3801714" cy="3781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00" name="TextBox 21"/>
          <p:cNvSpPr txBox="1">
            <a:spLocks noChangeArrowheads="1"/>
          </p:cNvSpPr>
          <p:nvPr/>
        </p:nvSpPr>
        <p:spPr bwMode="auto">
          <a:xfrm>
            <a:off x="5000625" y="6167438"/>
            <a:ext cx="41433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/>
            <a:r>
              <a:rPr lang="en-GB" sz="1000" b="0" dirty="0"/>
              <a:t>Picture source: http://www.anandtech.com/, http://www.nvidia.com/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89" y="878930"/>
            <a:ext cx="3801714" cy="1223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m-public-2007-0409">
  <a:themeElements>
    <a:clrScheme name="ARM APPROVED COLOURS">
      <a:dk1>
        <a:srgbClr val="000000"/>
      </a:dk1>
      <a:lt1>
        <a:srgbClr val="FFFFFF"/>
      </a:lt1>
      <a:dk2>
        <a:srgbClr val="D93D89"/>
      </a:dk2>
      <a:lt2>
        <a:srgbClr val="FAA61A"/>
      </a:lt2>
      <a:accent1>
        <a:srgbClr val="128CAB"/>
      </a:accent1>
      <a:accent2>
        <a:srgbClr val="911B1D"/>
      </a:accent2>
      <a:accent3>
        <a:srgbClr val="9FB43B"/>
      </a:accent3>
      <a:accent4>
        <a:srgbClr val="000000"/>
      </a:accent4>
      <a:accent5>
        <a:srgbClr val="AAC5D2"/>
      </a:accent5>
      <a:accent6>
        <a:srgbClr val="FFFFFF"/>
      </a:accent6>
      <a:hlink>
        <a:srgbClr val="FFFFFF"/>
      </a:hlink>
      <a:folHlink>
        <a:srgbClr val="9A8B7C"/>
      </a:folHlink>
    </a:clrScheme>
    <a:fontScheme name="ARM_CONF_2009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ARM_CONF_2009b 1">
        <a:dk1>
          <a:srgbClr val="000000"/>
        </a:dk1>
        <a:lt1>
          <a:srgbClr val="FFFFFF"/>
        </a:lt1>
        <a:dk2>
          <a:srgbClr val="D93D89"/>
        </a:dk2>
        <a:lt2>
          <a:srgbClr val="FAA61A"/>
        </a:lt2>
        <a:accent1>
          <a:srgbClr val="128CAB"/>
        </a:accent1>
        <a:accent2>
          <a:srgbClr val="911B1D"/>
        </a:accent2>
        <a:accent3>
          <a:srgbClr val="FFFFFF"/>
        </a:accent3>
        <a:accent4>
          <a:srgbClr val="000000"/>
        </a:accent4>
        <a:accent5>
          <a:srgbClr val="AAC5D2"/>
        </a:accent5>
        <a:accent6>
          <a:srgbClr val="831719"/>
        </a:accent6>
        <a:hlink>
          <a:srgbClr val="9FB43B"/>
        </a:hlink>
        <a:folHlink>
          <a:srgbClr val="9A8B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arm-public-2007-0409</Template>
  <TotalTime>2252</TotalTime>
  <Words>1388</Words>
  <Application>Microsoft Office PowerPoint</Application>
  <PresentationFormat>On-screen Show (4:3)</PresentationFormat>
  <Paragraphs>347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arm-public-2007-0409</vt:lpstr>
      <vt:lpstr>Introduction to ARM-based System-on-Chip Design</vt:lpstr>
      <vt:lpstr>Module Syllabus</vt:lpstr>
      <vt:lpstr>What is a System-on-Chip</vt:lpstr>
      <vt:lpstr>Advantages of SoC</vt:lpstr>
      <vt:lpstr>Limitations of SoC</vt:lpstr>
      <vt:lpstr>SoC Vs. Microcontroller Vs. Processor</vt:lpstr>
      <vt:lpstr>SoC Vs. Microcontroller Vs. Processor</vt:lpstr>
      <vt:lpstr>Commercialized SoCs</vt:lpstr>
      <vt:lpstr>SoC Example: NVIDIA Tegra 2</vt:lpstr>
      <vt:lpstr>SoC Example: Apple SoC Families</vt:lpstr>
      <vt:lpstr>SoC Design Flow</vt:lpstr>
      <vt:lpstr>What is inside of a SoC</vt:lpstr>
      <vt:lpstr>ARM-based SoC</vt:lpstr>
      <vt:lpstr>Design a Simple ARM-based SoC</vt:lpstr>
      <vt:lpstr>Coming next…</vt:lpstr>
      <vt:lpstr>Coming next…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ARM based System on Chip</dc:title>
  <dc:creator>Sean Hong</dc:creator>
  <cp:lastModifiedBy>Robert Anthony Iannello</cp:lastModifiedBy>
  <cp:revision>146</cp:revision>
  <dcterms:created xsi:type="dcterms:W3CDTF">2013-08-19T10:46:05Z</dcterms:created>
  <dcterms:modified xsi:type="dcterms:W3CDTF">2014-02-10T12:37:18Z</dcterms:modified>
</cp:coreProperties>
</file>